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31"/>
  </p:notesMasterIdLst>
  <p:sldIdLst>
    <p:sldId id="256" r:id="rId2"/>
    <p:sldId id="257" r:id="rId3"/>
    <p:sldId id="266" r:id="rId4"/>
    <p:sldId id="338" r:id="rId5"/>
    <p:sldId id="354" r:id="rId6"/>
    <p:sldId id="268" r:id="rId7"/>
    <p:sldId id="269" r:id="rId8"/>
    <p:sldId id="272" r:id="rId9"/>
    <p:sldId id="276" r:id="rId10"/>
    <p:sldId id="283" r:id="rId11"/>
    <p:sldId id="285" r:id="rId12"/>
    <p:sldId id="349" r:id="rId13"/>
    <p:sldId id="360" r:id="rId14"/>
    <p:sldId id="350" r:id="rId15"/>
    <p:sldId id="351" r:id="rId16"/>
    <p:sldId id="352" r:id="rId17"/>
    <p:sldId id="353" r:id="rId18"/>
    <p:sldId id="355" r:id="rId19"/>
    <p:sldId id="356" r:id="rId20"/>
    <p:sldId id="357" r:id="rId21"/>
    <p:sldId id="358" r:id="rId22"/>
    <p:sldId id="359" r:id="rId23"/>
    <p:sldId id="361" r:id="rId24"/>
    <p:sldId id="362" r:id="rId25"/>
    <p:sldId id="363" r:id="rId26"/>
    <p:sldId id="321" r:id="rId27"/>
    <p:sldId id="284" r:id="rId28"/>
    <p:sldId id="344" r:id="rId29"/>
    <p:sldId id="348"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FA2594-CA84-4A06-A8CF-E9627D8BEB61}" v="561" dt="2023-06-14T04:59:13.852"/>
    <p1510:client id="{A8CB566B-A084-40C0-885D-962683492143}" v="360" dt="2023-06-13T09:23:42.569"/>
    <p1510:client id="{E29C4605-9F24-4211-8503-477D1CCA0DB8}" v="660" dt="2023-06-12T17:41:47.127"/>
    <p1510:client id="{FB3CD795-C268-4B74-9F27-DC8087526378}" v="111" dt="2023-06-15T05:18:12.8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88499" autoAdjust="0"/>
  </p:normalViewPr>
  <p:slideViewPr>
    <p:cSldViewPr>
      <p:cViewPr varScale="1">
        <p:scale>
          <a:sx n="69" d="100"/>
          <a:sy n="69" d="100"/>
        </p:scale>
        <p:origin x="-118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87DDE8-B1C8-49AA-877D-3927782DA8AA}" type="datetimeFigureOut">
              <a:rPr lang="en-US" smtClean="0"/>
              <a:pPr/>
              <a:t>6/14/2023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D546C9-D819-416B-806C-F4035FC47239}"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8D546C9-D819-416B-806C-F4035FC47239}" type="slidenum">
              <a:rPr lang="en-IN" smtClean="0"/>
              <a:pPr/>
              <a:t>2</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8D546C9-D819-416B-806C-F4035FC47239}" type="slidenum">
              <a:rPr lang="en-IN" smtClean="0"/>
              <a:pPr/>
              <a:t>23</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8D546C9-D819-416B-806C-F4035FC47239}" type="slidenum">
              <a:rPr lang="en-IN" smtClean="0"/>
              <a:pPr/>
              <a:t>25</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45F7AB6B-3387-4D0F-9AC4-2DEECB3DDFA1}" type="datetimeFigureOut">
              <a:rPr lang="en-US" smtClean="0"/>
              <a:pPr/>
              <a:t>6/14/2023</a:t>
            </a:fld>
            <a:endParaRPr lang="en-IN"/>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IN"/>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CF495C2D-3D88-41B1-93A3-F69A9E3F91F4}"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5F7AB6B-3387-4D0F-9AC4-2DEECB3DDFA1}" type="datetimeFigureOut">
              <a:rPr lang="en-US" smtClean="0"/>
              <a:pPr/>
              <a:t>6/14/2023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495C2D-3D88-41B1-93A3-F69A9E3F91F4}"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45F7AB6B-3387-4D0F-9AC4-2DEECB3DDFA1}" type="datetimeFigureOut">
              <a:rPr lang="en-US" smtClean="0"/>
              <a:pPr/>
              <a:t>6/14/2023</a:t>
            </a:fld>
            <a:endParaRPr lang="en-IN"/>
          </a:p>
        </p:txBody>
      </p:sp>
      <p:sp>
        <p:nvSpPr>
          <p:cNvPr id="5" name="Footer Placeholder 4"/>
          <p:cNvSpPr>
            <a:spLocks noGrp="1"/>
          </p:cNvSpPr>
          <p:nvPr>
            <p:ph type="ftr" sz="quarter" idx="11"/>
          </p:nvPr>
        </p:nvSpPr>
        <p:spPr>
          <a:xfrm>
            <a:off x="457201" y="6248207"/>
            <a:ext cx="5573483" cy="365125"/>
          </a:xfrm>
        </p:spPr>
        <p:txBody>
          <a:bodyPr/>
          <a:lstStyle/>
          <a:p>
            <a:endParaRPr lang="en-IN"/>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CF495C2D-3D88-41B1-93A3-F69A9E3F91F4}"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45F7AB6B-3387-4D0F-9AC4-2DEECB3DDFA1}" type="datetimeFigureOut">
              <a:rPr lang="en-US" smtClean="0"/>
              <a:pPr/>
              <a:t>6/14/2023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F495C2D-3D88-41B1-93A3-F69A9E3F91F4}" type="slidenum">
              <a:rPr lang="en-IN" smtClean="0"/>
              <a:pPr/>
              <a:t>‹#›</a:t>
            </a:fld>
            <a:endParaRPr lang="en-IN"/>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45F7AB6B-3387-4D0F-9AC4-2DEECB3DDFA1}" type="datetimeFigureOut">
              <a:rPr lang="en-US" smtClean="0"/>
              <a:pPr/>
              <a:t>6/14/2023</a:t>
            </a:fld>
            <a:endParaRPr lang="en-IN"/>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CF495C2D-3D88-41B1-93A3-F69A9E3F91F4}" type="slidenum">
              <a:rPr lang="en-IN" smtClean="0"/>
              <a:pPr/>
              <a:t>‹#›</a:t>
            </a:fld>
            <a:endParaRPr lang="en-IN"/>
          </a:p>
        </p:txBody>
      </p:sp>
      <p:sp>
        <p:nvSpPr>
          <p:cNvPr id="14" name="Footer Placeholder 13"/>
          <p:cNvSpPr>
            <a:spLocks noGrp="1"/>
          </p:cNvSpPr>
          <p:nvPr>
            <p:ph type="ftr" sz="quarter" idx="12"/>
          </p:nvPr>
        </p:nvSpPr>
        <p:spPr/>
        <p:txBody>
          <a:bodyPr/>
          <a:lstStyle/>
          <a:p>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45F7AB6B-3387-4D0F-9AC4-2DEECB3DDFA1}" type="datetimeFigureOut">
              <a:rPr lang="en-US" smtClean="0"/>
              <a:pPr/>
              <a:t>6/14/2023</a:t>
            </a:fld>
            <a:endParaRPr lang="en-IN"/>
          </a:p>
        </p:txBody>
      </p:sp>
      <p:sp>
        <p:nvSpPr>
          <p:cNvPr id="10" name="Slide Number Placeholder 9"/>
          <p:cNvSpPr>
            <a:spLocks noGrp="1"/>
          </p:cNvSpPr>
          <p:nvPr>
            <p:ph type="sldNum" sz="quarter" idx="16"/>
          </p:nvPr>
        </p:nvSpPr>
        <p:spPr/>
        <p:txBody>
          <a:bodyPr rtlCol="0"/>
          <a:lstStyle/>
          <a:p>
            <a:fld id="{CF495C2D-3D88-41B1-93A3-F69A9E3F91F4}" type="slidenum">
              <a:rPr lang="en-IN" smtClean="0"/>
              <a:pPr/>
              <a:t>‹#›</a:t>
            </a:fld>
            <a:endParaRPr lang="en-IN"/>
          </a:p>
        </p:txBody>
      </p:sp>
      <p:sp>
        <p:nvSpPr>
          <p:cNvPr id="12" name="Footer Placeholder 11"/>
          <p:cNvSpPr>
            <a:spLocks noGrp="1"/>
          </p:cNvSpPr>
          <p:nvPr>
            <p:ph type="ftr" sz="quarter" idx="17"/>
          </p:nvPr>
        </p:nvSpPr>
        <p:spPr/>
        <p:txBody>
          <a:bodyPr rtlCol="0"/>
          <a:lstStyle/>
          <a:p>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45F7AB6B-3387-4D0F-9AC4-2DEECB3DDFA1}" type="datetimeFigureOut">
              <a:rPr lang="en-US" smtClean="0"/>
              <a:pPr/>
              <a:t>6/14/2023</a:t>
            </a:fld>
            <a:endParaRPr lang="en-IN"/>
          </a:p>
        </p:txBody>
      </p:sp>
      <p:sp>
        <p:nvSpPr>
          <p:cNvPr id="12" name="Slide Number Placeholder 11"/>
          <p:cNvSpPr>
            <a:spLocks noGrp="1"/>
          </p:cNvSpPr>
          <p:nvPr>
            <p:ph type="sldNum" sz="quarter" idx="16"/>
          </p:nvPr>
        </p:nvSpPr>
        <p:spPr/>
        <p:txBody>
          <a:bodyPr rtlCol="0"/>
          <a:lstStyle/>
          <a:p>
            <a:fld id="{CF495C2D-3D88-41B1-93A3-F69A9E3F91F4}" type="slidenum">
              <a:rPr lang="en-IN" smtClean="0"/>
              <a:pPr/>
              <a:t>‹#›</a:t>
            </a:fld>
            <a:endParaRPr lang="en-IN"/>
          </a:p>
        </p:txBody>
      </p:sp>
      <p:sp>
        <p:nvSpPr>
          <p:cNvPr id="14" name="Footer Placeholder 13"/>
          <p:cNvSpPr>
            <a:spLocks noGrp="1"/>
          </p:cNvSpPr>
          <p:nvPr>
            <p:ph type="ftr" sz="quarter" idx="17"/>
          </p:nvPr>
        </p:nvSpPr>
        <p:spPr/>
        <p:txBody>
          <a:bodyPr rtlCol="0"/>
          <a:lstStyle/>
          <a:p>
            <a:endParaRPr lang="en-IN"/>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45F7AB6B-3387-4D0F-9AC4-2DEECB3DDFA1}" type="datetimeFigureOut">
              <a:rPr lang="en-US" smtClean="0"/>
              <a:pPr/>
              <a:t>6/14/2023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CF495C2D-3D88-41B1-93A3-F69A9E3F91F4}"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F7AB6B-3387-4D0F-9AC4-2DEECB3DDFA1}" type="datetimeFigureOut">
              <a:rPr lang="en-US" smtClean="0"/>
              <a:pPr/>
              <a:t>6/14/2023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CF495C2D-3D88-41B1-93A3-F69A9E3F91F4}"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45F7AB6B-3387-4D0F-9AC4-2DEECB3DDFA1}" type="datetimeFigureOut">
              <a:rPr lang="en-US" smtClean="0"/>
              <a:pPr/>
              <a:t>6/14/2023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CF495C2D-3D88-41B1-93A3-F69A9E3F91F4}" type="slidenum">
              <a:rPr lang="en-IN" smtClean="0"/>
              <a:pPr/>
              <a:t>‹#›</a:t>
            </a:fld>
            <a:endParaRPr lang="en-IN"/>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45F7AB6B-3387-4D0F-9AC4-2DEECB3DDFA1}" type="datetimeFigureOut">
              <a:rPr lang="en-US" smtClean="0"/>
              <a:pPr/>
              <a:t>6/14/2023</a:t>
            </a:fld>
            <a:endParaRPr lang="en-IN"/>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CF495C2D-3D88-41B1-93A3-F69A9E3F91F4}" type="slidenum">
              <a:rPr lang="en-IN" smtClean="0"/>
              <a:pPr/>
              <a:t>‹#›</a:t>
            </a:fld>
            <a:endParaRPr lang="en-IN"/>
          </a:p>
        </p:txBody>
      </p:sp>
      <p:sp>
        <p:nvSpPr>
          <p:cNvPr id="14" name="Footer Placeholder 13"/>
          <p:cNvSpPr>
            <a:spLocks noGrp="1"/>
          </p:cNvSpPr>
          <p:nvPr>
            <p:ph type="ftr" sz="quarter" idx="12"/>
          </p:nvPr>
        </p:nvSpPr>
        <p:spPr>
          <a:xfrm>
            <a:off x="1600200" y="6248206"/>
            <a:ext cx="4572000" cy="365125"/>
          </a:xfrm>
        </p:spPr>
        <p:txBody>
          <a:bodyPr rtlCol="0"/>
          <a:lstStyle/>
          <a:p>
            <a:endParaRPr lang="en-IN"/>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45F7AB6B-3387-4D0F-9AC4-2DEECB3DDFA1}" type="datetimeFigureOut">
              <a:rPr lang="en-US" smtClean="0"/>
              <a:pPr/>
              <a:t>6/14/2023</a:t>
            </a:fld>
            <a:endParaRPr lang="en-IN"/>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IN"/>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CF495C2D-3D88-41B1-93A3-F69A9E3F91F4}"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hyperlink" Target="https://www.geeksforgeeks.or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714350" y="428604"/>
            <a:ext cx="7929618" cy="584775"/>
          </a:xfrm>
          <a:prstGeom prst="rect">
            <a:avLst/>
          </a:prstGeom>
          <a:noFill/>
        </p:spPr>
        <p:txBody>
          <a:bodyPr wrap="square" lIns="91440" tIns="45720" rIns="91440" bIns="45720" rtlCol="0" anchor="t">
            <a:spAutoFit/>
          </a:bodyPr>
          <a:lstStyle/>
          <a:p>
            <a:pPr algn="ctr"/>
            <a:r>
              <a:rPr lang="en-IN" sz="3200" dirty="0">
                <a:effectLst>
                  <a:outerShdw blurRad="50000" dist="30000" dir="5400000" algn="tl" rotWithShape="0">
                    <a:srgbClr val="000000">
                      <a:alpha val="30000"/>
                    </a:srgbClr>
                  </a:outerShdw>
                </a:effectLst>
                <a:latin typeface="Times New Roman"/>
                <a:cs typeface="Times New Roman"/>
              </a:rPr>
              <a:t>Capgemini Case Study</a:t>
            </a:r>
          </a:p>
        </p:txBody>
      </p:sp>
      <p:sp>
        <p:nvSpPr>
          <p:cNvPr id="5" name="TextBox 4"/>
          <p:cNvSpPr txBox="1"/>
          <p:nvPr/>
        </p:nvSpPr>
        <p:spPr>
          <a:xfrm>
            <a:off x="642910" y="1175209"/>
            <a:ext cx="8001056" cy="1077218"/>
          </a:xfrm>
          <a:prstGeom prst="rect">
            <a:avLst/>
          </a:prstGeom>
          <a:noFill/>
        </p:spPr>
        <p:txBody>
          <a:bodyPr wrap="square" lIns="91440" tIns="45720" rIns="91440" bIns="45720" rtlCol="0" anchor="t">
            <a:spAutoFit/>
          </a:bodyPr>
          <a:lstStyle/>
          <a:p>
            <a:pPr algn="ctr"/>
            <a:r>
              <a:rPr lang="en-US" sz="3200" b="1" dirty="0">
                <a:latin typeface="Times New Roman"/>
                <a:cs typeface="Times New Roman"/>
              </a:rPr>
              <a:t>TOPIC -</a:t>
            </a:r>
            <a:endParaRPr lang="en-US" sz="3200" b="1" dirty="0">
              <a:latin typeface="Times New Roman" pitchFamily="18" charset="0"/>
              <a:cs typeface="Times New Roman" pitchFamily="18" charset="0"/>
            </a:endParaRPr>
          </a:p>
          <a:p>
            <a:pPr algn="ctr"/>
            <a:r>
              <a:rPr lang="en-IN" sz="3000" dirty="0">
                <a:latin typeface="Times New Roman" pitchFamily="18" charset="0"/>
                <a:cs typeface="Times New Roman" pitchFamily="18" charset="0"/>
              </a:rPr>
              <a:t>“</a:t>
            </a:r>
            <a:r>
              <a:rPr lang="en-US" sz="3200" dirty="0"/>
              <a:t>Online Railway Reservation System</a:t>
            </a:r>
            <a:r>
              <a:rPr lang="en-IN" sz="3000" dirty="0">
                <a:latin typeface="Times New Roman" pitchFamily="18" charset="0"/>
                <a:cs typeface="Times New Roman" pitchFamily="18" charset="0"/>
              </a:rPr>
              <a:t>”</a:t>
            </a:r>
          </a:p>
        </p:txBody>
      </p:sp>
      <p:sp>
        <p:nvSpPr>
          <p:cNvPr id="8" name="TextBox 7"/>
          <p:cNvSpPr txBox="1"/>
          <p:nvPr/>
        </p:nvSpPr>
        <p:spPr>
          <a:xfrm>
            <a:off x="5172080" y="4389424"/>
            <a:ext cx="3929058" cy="707886"/>
          </a:xfrm>
          <a:prstGeom prst="rect">
            <a:avLst/>
          </a:prstGeom>
          <a:noFill/>
        </p:spPr>
        <p:txBody>
          <a:bodyPr wrap="square" lIns="91440" tIns="45720" rIns="91440" bIns="45720" rtlCol="0" anchor="t">
            <a:spAutoFit/>
          </a:bodyPr>
          <a:lstStyle/>
          <a:p>
            <a:pPr algn="ctr"/>
            <a:r>
              <a:rPr lang="en-IN" sz="2000" dirty="0">
                <a:latin typeface="Times New Roman"/>
                <a:cs typeface="Times New Roman"/>
              </a:rPr>
              <a:t>Presented  by</a:t>
            </a:r>
            <a:endParaRPr lang="en-US" sz="2000" dirty="0">
              <a:latin typeface="Times New Roman"/>
              <a:cs typeface="Times New Roman"/>
            </a:endParaRPr>
          </a:p>
          <a:p>
            <a:pPr algn="ctr"/>
            <a:r>
              <a:rPr lang="en-IN" sz="2000" b="1" dirty="0">
                <a:latin typeface="TW Cen MT"/>
                <a:cs typeface="Times New Roman"/>
              </a:rPr>
              <a:t>Adarsh Patel (Group 1)</a:t>
            </a:r>
          </a:p>
        </p:txBody>
      </p:sp>
      <p:sp>
        <p:nvSpPr>
          <p:cNvPr id="3" name="TextBox 2">
            <a:extLst>
              <a:ext uri="{FF2B5EF4-FFF2-40B4-BE49-F238E27FC236}">
                <a16:creationId xmlns:a16="http://schemas.microsoft.com/office/drawing/2014/main" id="{CAF667FF-D7CD-1B24-7D0A-FE93F69DFE5A}"/>
              </a:ext>
            </a:extLst>
          </p:cNvPr>
          <p:cNvSpPr txBox="1"/>
          <p:nvPr/>
        </p:nvSpPr>
        <p:spPr>
          <a:xfrm>
            <a:off x="641151" y="3802261"/>
            <a:ext cx="334327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Capgemini Mentors -</a:t>
            </a:r>
          </a:p>
          <a:p>
            <a:r>
              <a:rPr lang="en-US" b="1" dirty="0"/>
              <a:t>Amit Bhave</a:t>
            </a:r>
          </a:p>
          <a:p>
            <a:r>
              <a:rPr lang="en-US" b="1" dirty="0"/>
              <a:t>Gaurav Pednekar</a:t>
            </a:r>
          </a:p>
          <a:p>
            <a:endParaRPr lang="en-US" dirty="0"/>
          </a:p>
          <a:p>
            <a:r>
              <a:rPr lang="en-US" dirty="0"/>
              <a:t>TIT College Mentors -</a:t>
            </a:r>
          </a:p>
          <a:p>
            <a:pPr>
              <a:spcBef>
                <a:spcPct val="0"/>
              </a:spcBef>
            </a:pPr>
            <a:r>
              <a:rPr lang="en-US" b="1" dirty="0"/>
              <a:t>Manoj Tyagi</a:t>
            </a:r>
          </a:p>
          <a:p>
            <a:r>
              <a:rPr lang="en-US" b="1" dirty="0"/>
              <a:t>Reena </a:t>
            </a:r>
            <a:r>
              <a:rPr lang="en-US" b="1" dirty="0" err="1"/>
              <a:t>Sarathe</a:t>
            </a:r>
          </a:p>
          <a:p>
            <a:endParaRPr lang="en-US" dirty="0"/>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60000" indent="-360000">
              <a:lnSpc>
                <a:spcPct val="125000"/>
              </a:lnSpc>
              <a:spcBef>
                <a:spcPts val="0"/>
              </a:spcBef>
            </a:pPr>
            <a:r>
              <a:rPr lang="en-IN" sz="3200" b="1" dirty="0">
                <a:latin typeface="Times New Roman" pitchFamily="18" charset="0"/>
                <a:cs typeface="Times New Roman" pitchFamily="18" charset="0"/>
              </a:rPr>
              <a:t>Proposed Work</a:t>
            </a:r>
          </a:p>
        </p:txBody>
      </p:sp>
      <p:sp>
        <p:nvSpPr>
          <p:cNvPr id="3" name="TextBox 2"/>
          <p:cNvSpPr txBox="1"/>
          <p:nvPr/>
        </p:nvSpPr>
        <p:spPr>
          <a:xfrm>
            <a:off x="251400" y="1628750"/>
            <a:ext cx="8713210" cy="369332"/>
          </a:xfrm>
          <a:prstGeom prst="rect">
            <a:avLst/>
          </a:prstGeom>
          <a:noFill/>
        </p:spPr>
        <p:txBody>
          <a:bodyPr wrap="square" rtlCol="0">
            <a:spAutoFit/>
          </a:bodyPr>
          <a:lstStyle/>
          <a:p>
            <a:r>
              <a:rPr lang="en-IN" dirty="0"/>
              <a:t>Data Flow Diagram: </a:t>
            </a:r>
            <a:endParaRPr lang="en-US" dirty="0"/>
          </a:p>
        </p:txBody>
      </p:sp>
      <p:pic>
        <p:nvPicPr>
          <p:cNvPr id="4" name="Picture 4">
            <a:extLst>
              <a:ext uri="{FF2B5EF4-FFF2-40B4-BE49-F238E27FC236}">
                <a16:creationId xmlns:a16="http://schemas.microsoft.com/office/drawing/2014/main" id="{ECD43226-E8BD-ED13-A640-BE4427061981}"/>
              </a:ext>
            </a:extLst>
          </p:cNvPr>
          <p:cNvPicPr>
            <a:picLocks noChangeAspect="1"/>
          </p:cNvPicPr>
          <p:nvPr/>
        </p:nvPicPr>
        <p:blipFill>
          <a:blip r:embed="rId2"/>
          <a:stretch>
            <a:fillRect/>
          </a:stretch>
        </p:blipFill>
        <p:spPr>
          <a:xfrm>
            <a:off x="2590800" y="1458142"/>
            <a:ext cx="4659085" cy="54004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60000" indent="-360000">
              <a:lnSpc>
                <a:spcPct val="125000"/>
              </a:lnSpc>
              <a:spcBef>
                <a:spcPts val="0"/>
              </a:spcBef>
            </a:pPr>
            <a:r>
              <a:rPr lang="en-IN" sz="3200" b="1" dirty="0">
                <a:latin typeface="Times New Roman" pitchFamily="18" charset="0"/>
                <a:cs typeface="Times New Roman" pitchFamily="18" charset="0"/>
              </a:rPr>
              <a:t>Application &amp; outcomes of  Project</a:t>
            </a:r>
          </a:p>
        </p:txBody>
      </p:sp>
      <p:pic>
        <p:nvPicPr>
          <p:cNvPr id="3074" name="Picture 2"/>
          <p:cNvPicPr>
            <a:picLocks noChangeAspect="1" noChangeArrowheads="1"/>
          </p:cNvPicPr>
          <p:nvPr/>
        </p:nvPicPr>
        <p:blipFill>
          <a:blip r:embed="rId2" cstate="print"/>
          <a:srcRect/>
          <a:stretch>
            <a:fillRect/>
          </a:stretch>
        </p:blipFill>
        <p:spPr bwMode="auto">
          <a:xfrm>
            <a:off x="2500298" y="1785926"/>
            <a:ext cx="4738701" cy="4557394"/>
          </a:xfrm>
          <a:prstGeom prst="rect">
            <a:avLst/>
          </a:prstGeom>
          <a:noFill/>
          <a:ln w="9525">
            <a:noFill/>
            <a:miter lim="800000"/>
            <a:headEnd/>
            <a:tailEnd/>
          </a:ln>
          <a:effectLst/>
        </p:spPr>
      </p:pic>
      <p:sp>
        <p:nvSpPr>
          <p:cNvPr id="4" name="TextBox 3"/>
          <p:cNvSpPr txBox="1"/>
          <p:nvPr/>
        </p:nvSpPr>
        <p:spPr>
          <a:xfrm>
            <a:off x="428596" y="2000240"/>
            <a:ext cx="2106026" cy="369332"/>
          </a:xfrm>
          <a:prstGeom prst="rect">
            <a:avLst/>
          </a:prstGeom>
          <a:noFill/>
        </p:spPr>
        <p:txBody>
          <a:bodyPr wrap="none" rtlCol="0">
            <a:spAutoFit/>
          </a:bodyPr>
          <a:lstStyle/>
          <a:p>
            <a:r>
              <a:rPr lang="en-IN" dirty="0"/>
              <a:t>Sequence Diagram : </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ER Schema Diagram</a:t>
            </a:r>
            <a:endParaRPr lang="en-US" dirty="0"/>
          </a:p>
        </p:txBody>
      </p:sp>
      <p:pic>
        <p:nvPicPr>
          <p:cNvPr id="3" name="Picture 3">
            <a:extLst>
              <a:ext uri="{FF2B5EF4-FFF2-40B4-BE49-F238E27FC236}">
                <a16:creationId xmlns:a16="http://schemas.microsoft.com/office/drawing/2014/main" id="{C5CD8F26-C36B-FB01-47C8-3DB0863A6D8B}"/>
              </a:ext>
            </a:extLst>
          </p:cNvPr>
          <p:cNvPicPr>
            <a:picLocks noChangeAspect="1"/>
          </p:cNvPicPr>
          <p:nvPr/>
        </p:nvPicPr>
        <p:blipFill>
          <a:blip r:embed="rId2"/>
          <a:stretch>
            <a:fillRect/>
          </a:stretch>
        </p:blipFill>
        <p:spPr>
          <a:xfrm>
            <a:off x="435429" y="1754814"/>
            <a:ext cx="8327570" cy="491591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anchor="ctr">
            <a:normAutofit/>
          </a:bodyPr>
          <a:lstStyle/>
          <a:p>
            <a:r>
              <a:rPr lang="en-IN" dirty="0"/>
              <a:t>Project Architecture Diagram</a:t>
            </a:r>
            <a:endParaRPr lang="en-US" dirty="0"/>
          </a:p>
        </p:txBody>
      </p:sp>
      <p:pic>
        <p:nvPicPr>
          <p:cNvPr id="4" name="Picture 4">
            <a:extLst>
              <a:ext uri="{FF2B5EF4-FFF2-40B4-BE49-F238E27FC236}">
                <a16:creationId xmlns:a16="http://schemas.microsoft.com/office/drawing/2014/main" id="{B82BB74B-7EDA-C774-95ED-EFF7B6EB87B7}"/>
              </a:ext>
            </a:extLst>
          </p:cNvPr>
          <p:cNvPicPr>
            <a:picLocks noChangeAspect="1"/>
          </p:cNvPicPr>
          <p:nvPr/>
        </p:nvPicPr>
        <p:blipFill>
          <a:blip r:embed="rId2"/>
          <a:stretch>
            <a:fillRect/>
          </a:stretch>
        </p:blipFill>
        <p:spPr>
          <a:xfrm>
            <a:off x="2282092" y="1715010"/>
            <a:ext cx="4736123" cy="4805442"/>
          </a:xfrm>
          <a:prstGeom prst="rect">
            <a:avLst/>
          </a:prstGeom>
        </p:spPr>
      </p:pic>
    </p:spTree>
    <p:extLst>
      <p:ext uri="{BB962C8B-B14F-4D97-AF65-F5344CB8AC3E}">
        <p14:creationId xmlns:p14="http://schemas.microsoft.com/office/powerpoint/2010/main" val="3401198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Front end screen shots</a:t>
            </a:r>
            <a:endParaRPr lang="en-US" dirty="0"/>
          </a:p>
        </p:txBody>
      </p:sp>
      <p:sp>
        <p:nvSpPr>
          <p:cNvPr id="4" name="TextBox 3"/>
          <p:cNvSpPr txBox="1"/>
          <p:nvPr/>
        </p:nvSpPr>
        <p:spPr>
          <a:xfrm>
            <a:off x="285720" y="1714488"/>
            <a:ext cx="1418145" cy="369332"/>
          </a:xfrm>
          <a:prstGeom prst="rect">
            <a:avLst/>
          </a:prstGeom>
          <a:noFill/>
        </p:spPr>
        <p:txBody>
          <a:bodyPr wrap="square" rtlCol="0">
            <a:spAutoFit/>
          </a:bodyPr>
          <a:lstStyle/>
          <a:p>
            <a:r>
              <a:rPr lang="en-IN" dirty="0"/>
              <a:t>Home Page : </a:t>
            </a:r>
            <a:endParaRPr lang="en-US" dirty="0"/>
          </a:p>
        </p:txBody>
      </p:sp>
      <p:pic>
        <p:nvPicPr>
          <p:cNvPr id="3" name="Picture 4">
            <a:extLst>
              <a:ext uri="{FF2B5EF4-FFF2-40B4-BE49-F238E27FC236}">
                <a16:creationId xmlns:a16="http://schemas.microsoft.com/office/drawing/2014/main" id="{8F220AEE-6135-1327-C5E5-16621F2A1122}"/>
              </a:ext>
            </a:extLst>
          </p:cNvPr>
          <p:cNvPicPr>
            <a:picLocks noChangeAspect="1"/>
          </p:cNvPicPr>
          <p:nvPr/>
        </p:nvPicPr>
        <p:blipFill>
          <a:blip r:embed="rId2"/>
          <a:stretch>
            <a:fillRect/>
          </a:stretch>
        </p:blipFill>
        <p:spPr>
          <a:xfrm>
            <a:off x="240323" y="2245933"/>
            <a:ext cx="8673122" cy="446651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Front end screen shots</a:t>
            </a:r>
            <a:endParaRPr lang="en-US" dirty="0"/>
          </a:p>
        </p:txBody>
      </p:sp>
      <p:sp>
        <p:nvSpPr>
          <p:cNvPr id="4" name="Rectangle 3"/>
          <p:cNvSpPr/>
          <p:nvPr/>
        </p:nvSpPr>
        <p:spPr>
          <a:xfrm>
            <a:off x="500034" y="1785926"/>
            <a:ext cx="1643074" cy="369332"/>
          </a:xfrm>
          <a:prstGeom prst="rect">
            <a:avLst/>
          </a:prstGeom>
        </p:spPr>
        <p:txBody>
          <a:bodyPr wrap="square">
            <a:spAutoFit/>
          </a:bodyPr>
          <a:lstStyle/>
          <a:p>
            <a:r>
              <a:rPr lang="en-IN" dirty="0"/>
              <a:t>Sign Up Page : </a:t>
            </a:r>
            <a:endParaRPr lang="en-US" dirty="0"/>
          </a:p>
        </p:txBody>
      </p:sp>
      <p:pic>
        <p:nvPicPr>
          <p:cNvPr id="3" name="Picture 4">
            <a:extLst>
              <a:ext uri="{FF2B5EF4-FFF2-40B4-BE49-F238E27FC236}">
                <a16:creationId xmlns:a16="http://schemas.microsoft.com/office/drawing/2014/main" id="{CD27542E-83E7-561C-A415-37121C1F74F5}"/>
              </a:ext>
            </a:extLst>
          </p:cNvPr>
          <p:cNvPicPr>
            <a:picLocks noChangeAspect="1"/>
          </p:cNvPicPr>
          <p:nvPr/>
        </p:nvPicPr>
        <p:blipFill>
          <a:blip r:embed="rId2"/>
          <a:stretch>
            <a:fillRect/>
          </a:stretch>
        </p:blipFill>
        <p:spPr>
          <a:xfrm>
            <a:off x="562707" y="2297008"/>
            <a:ext cx="8253045" cy="429598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Front end screen shots</a:t>
            </a:r>
            <a:endParaRPr lang="en-US" dirty="0"/>
          </a:p>
        </p:txBody>
      </p:sp>
      <p:sp>
        <p:nvSpPr>
          <p:cNvPr id="4" name="Rectangle 3"/>
          <p:cNvSpPr/>
          <p:nvPr/>
        </p:nvSpPr>
        <p:spPr>
          <a:xfrm>
            <a:off x="500034" y="1785926"/>
            <a:ext cx="1643074" cy="369332"/>
          </a:xfrm>
          <a:prstGeom prst="rect">
            <a:avLst/>
          </a:prstGeom>
        </p:spPr>
        <p:txBody>
          <a:bodyPr wrap="square">
            <a:spAutoFit/>
          </a:bodyPr>
          <a:lstStyle/>
          <a:p>
            <a:r>
              <a:rPr lang="en-IN" dirty="0"/>
              <a:t>Login Page : </a:t>
            </a:r>
            <a:endParaRPr lang="en-US" dirty="0"/>
          </a:p>
        </p:txBody>
      </p:sp>
      <p:pic>
        <p:nvPicPr>
          <p:cNvPr id="3" name="Picture 4">
            <a:extLst>
              <a:ext uri="{FF2B5EF4-FFF2-40B4-BE49-F238E27FC236}">
                <a16:creationId xmlns:a16="http://schemas.microsoft.com/office/drawing/2014/main" id="{28D61FA5-6A3E-FF45-59D2-98C6759ADDC8}"/>
              </a:ext>
            </a:extLst>
          </p:cNvPr>
          <p:cNvPicPr>
            <a:picLocks noChangeAspect="1"/>
          </p:cNvPicPr>
          <p:nvPr/>
        </p:nvPicPr>
        <p:blipFill>
          <a:blip r:embed="rId2"/>
          <a:stretch>
            <a:fillRect/>
          </a:stretch>
        </p:blipFill>
        <p:spPr>
          <a:xfrm>
            <a:off x="386861" y="2324088"/>
            <a:ext cx="8272583" cy="423205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Front end screen shots</a:t>
            </a:r>
            <a:endParaRPr lang="en-US" dirty="0"/>
          </a:p>
        </p:txBody>
      </p:sp>
      <p:sp>
        <p:nvSpPr>
          <p:cNvPr id="4" name="Rectangle 3"/>
          <p:cNvSpPr/>
          <p:nvPr/>
        </p:nvSpPr>
        <p:spPr>
          <a:xfrm>
            <a:off x="500034" y="1785926"/>
            <a:ext cx="4429156" cy="369332"/>
          </a:xfrm>
          <a:prstGeom prst="rect">
            <a:avLst/>
          </a:prstGeom>
        </p:spPr>
        <p:txBody>
          <a:bodyPr wrap="square">
            <a:spAutoFit/>
          </a:bodyPr>
          <a:lstStyle/>
          <a:p>
            <a:r>
              <a:rPr lang="en-IN" dirty="0"/>
              <a:t>Search for trains Page : </a:t>
            </a:r>
            <a:endParaRPr lang="en-US" dirty="0"/>
          </a:p>
        </p:txBody>
      </p:sp>
      <p:pic>
        <p:nvPicPr>
          <p:cNvPr id="3" name="Picture 4">
            <a:extLst>
              <a:ext uri="{FF2B5EF4-FFF2-40B4-BE49-F238E27FC236}">
                <a16:creationId xmlns:a16="http://schemas.microsoft.com/office/drawing/2014/main" id="{F026831C-F543-67FF-8751-9C904FC9D501}"/>
              </a:ext>
            </a:extLst>
          </p:cNvPr>
          <p:cNvPicPr>
            <a:picLocks noChangeAspect="1"/>
          </p:cNvPicPr>
          <p:nvPr/>
        </p:nvPicPr>
        <p:blipFill>
          <a:blip r:embed="rId2"/>
          <a:stretch>
            <a:fillRect/>
          </a:stretch>
        </p:blipFill>
        <p:spPr>
          <a:xfrm>
            <a:off x="523630" y="2307407"/>
            <a:ext cx="8106508" cy="41677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Front end screen shots</a:t>
            </a:r>
            <a:endParaRPr lang="en-US" dirty="0"/>
          </a:p>
        </p:txBody>
      </p:sp>
      <p:sp>
        <p:nvSpPr>
          <p:cNvPr id="4" name="Rectangle 3"/>
          <p:cNvSpPr/>
          <p:nvPr/>
        </p:nvSpPr>
        <p:spPr>
          <a:xfrm>
            <a:off x="500034" y="1785926"/>
            <a:ext cx="4429156" cy="369332"/>
          </a:xfrm>
          <a:prstGeom prst="rect">
            <a:avLst/>
          </a:prstGeom>
        </p:spPr>
        <p:txBody>
          <a:bodyPr wrap="square" lIns="91440" tIns="45720" rIns="91440" bIns="45720" anchor="t">
            <a:spAutoFit/>
          </a:bodyPr>
          <a:lstStyle/>
          <a:p>
            <a:r>
              <a:rPr lang="en-IN" dirty="0"/>
              <a:t>Available Trains Page: </a:t>
            </a:r>
            <a:endParaRPr lang="en-US" dirty="0"/>
          </a:p>
        </p:txBody>
      </p:sp>
      <p:pic>
        <p:nvPicPr>
          <p:cNvPr id="5" name="Picture 5">
            <a:extLst>
              <a:ext uri="{FF2B5EF4-FFF2-40B4-BE49-F238E27FC236}">
                <a16:creationId xmlns:a16="http://schemas.microsoft.com/office/drawing/2014/main" id="{F69A537B-84B8-32ED-2E17-28BEBE975220}"/>
              </a:ext>
            </a:extLst>
          </p:cNvPr>
          <p:cNvPicPr>
            <a:picLocks noChangeAspect="1"/>
          </p:cNvPicPr>
          <p:nvPr/>
        </p:nvPicPr>
        <p:blipFill>
          <a:blip r:embed="rId2"/>
          <a:stretch>
            <a:fillRect/>
          </a:stretch>
        </p:blipFill>
        <p:spPr>
          <a:xfrm>
            <a:off x="611554" y="2366023"/>
            <a:ext cx="7872046" cy="4040725"/>
          </a:xfrm>
          <a:prstGeom prst="rect">
            <a:avLst/>
          </a:prstGeom>
        </p:spPr>
      </p:pic>
    </p:spTree>
    <p:extLst>
      <p:ext uri="{BB962C8B-B14F-4D97-AF65-F5344CB8AC3E}">
        <p14:creationId xmlns:p14="http://schemas.microsoft.com/office/powerpoint/2010/main" val="323483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Front end screen shots</a:t>
            </a:r>
            <a:endParaRPr lang="en-US" dirty="0"/>
          </a:p>
        </p:txBody>
      </p:sp>
      <p:sp>
        <p:nvSpPr>
          <p:cNvPr id="4" name="Rectangle 3"/>
          <p:cNvSpPr/>
          <p:nvPr/>
        </p:nvSpPr>
        <p:spPr>
          <a:xfrm>
            <a:off x="500034" y="1785926"/>
            <a:ext cx="4429156" cy="369332"/>
          </a:xfrm>
          <a:prstGeom prst="rect">
            <a:avLst/>
          </a:prstGeom>
        </p:spPr>
        <p:txBody>
          <a:bodyPr wrap="square" lIns="91440" tIns="45720" rIns="91440" bIns="45720" anchor="t">
            <a:spAutoFit/>
          </a:bodyPr>
          <a:lstStyle/>
          <a:p>
            <a:r>
              <a:rPr lang="en-IN" dirty="0"/>
              <a:t>View Schedule Page </a:t>
            </a:r>
            <a:endParaRPr lang="en-US" dirty="0"/>
          </a:p>
        </p:txBody>
      </p:sp>
      <p:pic>
        <p:nvPicPr>
          <p:cNvPr id="3" name="Picture 5">
            <a:extLst>
              <a:ext uri="{FF2B5EF4-FFF2-40B4-BE49-F238E27FC236}">
                <a16:creationId xmlns:a16="http://schemas.microsoft.com/office/drawing/2014/main" id="{B9E8FA0C-BE99-1985-F9E5-C450F68404AF}"/>
              </a:ext>
            </a:extLst>
          </p:cNvPr>
          <p:cNvPicPr>
            <a:picLocks noChangeAspect="1"/>
          </p:cNvPicPr>
          <p:nvPr/>
        </p:nvPicPr>
        <p:blipFill>
          <a:blip r:embed="rId2"/>
          <a:stretch>
            <a:fillRect/>
          </a:stretch>
        </p:blipFill>
        <p:spPr>
          <a:xfrm>
            <a:off x="435708" y="2285321"/>
            <a:ext cx="8272584" cy="4250973"/>
          </a:xfrm>
          <a:prstGeom prst="rect">
            <a:avLst/>
          </a:prstGeom>
        </p:spPr>
      </p:pic>
    </p:spTree>
    <p:extLst>
      <p:ext uri="{BB962C8B-B14F-4D97-AF65-F5344CB8AC3E}">
        <p14:creationId xmlns:p14="http://schemas.microsoft.com/office/powerpoint/2010/main" val="3609135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2648" y="142852"/>
            <a:ext cx="8153400" cy="990600"/>
          </a:xfrm>
        </p:spPr>
        <p:txBody>
          <a:bodyPr>
            <a:normAutofit/>
          </a:bodyPr>
          <a:lstStyle/>
          <a:p>
            <a:r>
              <a:rPr lang="en-IN" sz="3200" b="1" dirty="0">
                <a:latin typeface="Times New Roman" pitchFamily="18" charset="0"/>
                <a:cs typeface="Times New Roman" pitchFamily="18" charset="0"/>
              </a:rPr>
              <a:t>Contents</a:t>
            </a:r>
          </a:p>
        </p:txBody>
      </p:sp>
      <p:sp>
        <p:nvSpPr>
          <p:cNvPr id="3" name="Content Placeholder 2"/>
          <p:cNvSpPr>
            <a:spLocks noGrp="1"/>
          </p:cNvSpPr>
          <p:nvPr>
            <p:ph sz="quarter" idx="1"/>
          </p:nvPr>
        </p:nvSpPr>
        <p:spPr>
          <a:xfrm>
            <a:off x="285720" y="1571612"/>
            <a:ext cx="8551766" cy="5143536"/>
          </a:xfrm>
          <a:solidFill>
            <a:schemeClr val="bg1"/>
          </a:solidFill>
          <a:ln>
            <a:noFill/>
          </a:ln>
        </p:spPr>
        <p:txBody>
          <a:bodyPr wrap="none" lIns="36000" tIns="36000" rIns="36000" bIns="36000">
            <a:noAutofit/>
          </a:bodyPr>
          <a:lstStyle/>
          <a:p>
            <a:pPr marL="360000" indent="-360000">
              <a:lnSpc>
                <a:spcPct val="125000"/>
              </a:lnSpc>
              <a:spcBef>
                <a:spcPts val="0"/>
              </a:spcBef>
            </a:pPr>
            <a:r>
              <a:rPr lang="en-IN" sz="2400" dirty="0">
                <a:latin typeface="Times New Roman" pitchFamily="18" charset="0"/>
                <a:cs typeface="Times New Roman" pitchFamily="18" charset="0"/>
              </a:rPr>
              <a:t>Introduction </a:t>
            </a:r>
          </a:p>
          <a:p>
            <a:pPr marL="360000" indent="-360000">
              <a:lnSpc>
                <a:spcPct val="125000"/>
              </a:lnSpc>
              <a:spcBef>
                <a:spcPts val="0"/>
              </a:spcBef>
            </a:pPr>
            <a:r>
              <a:rPr lang="en-IN" sz="2400" dirty="0">
                <a:latin typeface="Times New Roman" pitchFamily="18" charset="0"/>
                <a:cs typeface="Times New Roman" pitchFamily="18" charset="0"/>
              </a:rPr>
              <a:t>Scope of Project</a:t>
            </a:r>
          </a:p>
          <a:p>
            <a:pPr marL="360000" indent="-360000">
              <a:lnSpc>
                <a:spcPct val="125000"/>
              </a:lnSpc>
              <a:spcBef>
                <a:spcPts val="0"/>
              </a:spcBef>
            </a:pPr>
            <a:r>
              <a:rPr lang="en-IN" sz="2400" dirty="0">
                <a:latin typeface="Times New Roman" pitchFamily="18" charset="0"/>
                <a:cs typeface="Times New Roman" pitchFamily="18" charset="0"/>
              </a:rPr>
              <a:t>Problem Definition </a:t>
            </a:r>
          </a:p>
          <a:p>
            <a:pPr marL="360000" indent="-360000">
              <a:lnSpc>
                <a:spcPct val="125000"/>
              </a:lnSpc>
              <a:spcBef>
                <a:spcPts val="0"/>
              </a:spcBef>
            </a:pPr>
            <a:r>
              <a:rPr lang="en-IN" sz="2400" dirty="0">
                <a:latin typeface="Times New Roman" pitchFamily="18" charset="0"/>
                <a:cs typeface="Times New Roman" pitchFamily="18" charset="0"/>
              </a:rPr>
              <a:t>Objectives</a:t>
            </a:r>
          </a:p>
          <a:p>
            <a:pPr marL="360000" indent="-360000">
              <a:lnSpc>
                <a:spcPct val="125000"/>
              </a:lnSpc>
              <a:spcBef>
                <a:spcPts val="0"/>
              </a:spcBef>
            </a:pPr>
            <a:r>
              <a:rPr lang="en-IN" sz="2400" dirty="0">
                <a:latin typeface="Times New Roman" pitchFamily="18" charset="0"/>
                <a:cs typeface="Times New Roman" pitchFamily="18" charset="0"/>
              </a:rPr>
              <a:t>Methodology</a:t>
            </a:r>
          </a:p>
          <a:p>
            <a:pPr marL="360000" indent="-360000">
              <a:lnSpc>
                <a:spcPct val="125000"/>
              </a:lnSpc>
              <a:spcBef>
                <a:spcPts val="0"/>
              </a:spcBef>
            </a:pPr>
            <a:r>
              <a:rPr lang="en-IN" sz="2400" dirty="0">
                <a:latin typeface="Times New Roman" pitchFamily="18" charset="0"/>
                <a:cs typeface="Times New Roman" pitchFamily="18" charset="0"/>
              </a:rPr>
              <a:t>Software &amp; Hardware Requirement</a:t>
            </a:r>
          </a:p>
          <a:p>
            <a:pPr marL="360000" indent="-360000">
              <a:lnSpc>
                <a:spcPct val="125000"/>
              </a:lnSpc>
              <a:spcBef>
                <a:spcPts val="0"/>
              </a:spcBef>
            </a:pPr>
            <a:r>
              <a:rPr lang="en-IN" sz="2400" dirty="0">
                <a:latin typeface="Times New Roman" pitchFamily="18" charset="0"/>
                <a:cs typeface="Times New Roman" pitchFamily="18" charset="0"/>
              </a:rPr>
              <a:t>Proposed Work</a:t>
            </a:r>
          </a:p>
          <a:p>
            <a:pPr marL="360000" indent="-360000">
              <a:lnSpc>
                <a:spcPct val="125000"/>
              </a:lnSpc>
              <a:spcBef>
                <a:spcPts val="0"/>
              </a:spcBef>
            </a:pPr>
            <a:r>
              <a:rPr lang="en-IN" sz="2400" dirty="0">
                <a:latin typeface="Times New Roman" pitchFamily="18" charset="0"/>
                <a:cs typeface="Times New Roman" pitchFamily="18" charset="0"/>
              </a:rPr>
              <a:t>Application &amp; outcomes  of Project</a:t>
            </a:r>
          </a:p>
          <a:p>
            <a:pPr marL="360000" indent="-360000">
              <a:lnSpc>
                <a:spcPct val="125000"/>
              </a:lnSpc>
              <a:spcBef>
                <a:spcPts val="0"/>
              </a:spcBef>
            </a:pPr>
            <a:r>
              <a:rPr lang="en-IN" sz="2400" dirty="0">
                <a:latin typeface="Times New Roman" pitchFamily="18" charset="0"/>
                <a:cs typeface="Times New Roman" pitchFamily="18" charset="0"/>
              </a:rPr>
              <a:t>Conclusion</a:t>
            </a:r>
          </a:p>
          <a:p>
            <a:pPr marL="360000" indent="-360000">
              <a:lnSpc>
                <a:spcPct val="125000"/>
              </a:lnSpc>
              <a:spcBef>
                <a:spcPts val="0"/>
              </a:spcBef>
            </a:pPr>
            <a:r>
              <a:rPr lang="en-IN" sz="2400" dirty="0">
                <a:latin typeface="Times New Roman" pitchFamily="18" charset="0"/>
                <a:cs typeface="Times New Roman" pitchFamily="18" charset="0"/>
              </a:rPr>
              <a:t>Limitation &amp; Future Scope</a:t>
            </a:r>
          </a:p>
          <a:p>
            <a:pPr marL="360000" indent="-360000">
              <a:lnSpc>
                <a:spcPct val="125000"/>
              </a:lnSpc>
              <a:spcBef>
                <a:spcPts val="0"/>
              </a:spcBef>
            </a:pPr>
            <a:r>
              <a:rPr lang="en-IN" sz="2400" dirty="0">
                <a:latin typeface="Times New Roman" pitchFamily="18" charset="0"/>
                <a:cs typeface="Times New Roman" pitchFamily="18" charset="0"/>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Front end screen shots</a:t>
            </a:r>
            <a:endParaRPr lang="en-US" dirty="0"/>
          </a:p>
        </p:txBody>
      </p:sp>
      <p:sp>
        <p:nvSpPr>
          <p:cNvPr id="4" name="Rectangle 3"/>
          <p:cNvSpPr/>
          <p:nvPr/>
        </p:nvSpPr>
        <p:spPr>
          <a:xfrm>
            <a:off x="500034" y="1785926"/>
            <a:ext cx="4429156" cy="369332"/>
          </a:xfrm>
          <a:prstGeom prst="rect">
            <a:avLst/>
          </a:prstGeom>
        </p:spPr>
        <p:txBody>
          <a:bodyPr wrap="square" lIns="91440" tIns="45720" rIns="91440" bIns="45720" anchor="t">
            <a:spAutoFit/>
          </a:bodyPr>
          <a:lstStyle/>
          <a:p>
            <a:r>
              <a:rPr lang="en-IN" dirty="0"/>
              <a:t>Confirm Booking Page </a:t>
            </a:r>
            <a:endParaRPr lang="en-US" dirty="0"/>
          </a:p>
        </p:txBody>
      </p:sp>
      <p:pic>
        <p:nvPicPr>
          <p:cNvPr id="5" name="Picture 5">
            <a:extLst>
              <a:ext uri="{FF2B5EF4-FFF2-40B4-BE49-F238E27FC236}">
                <a16:creationId xmlns:a16="http://schemas.microsoft.com/office/drawing/2014/main" id="{AD9B1A3C-D94D-4B98-8A86-613FD09C6248}"/>
              </a:ext>
            </a:extLst>
          </p:cNvPr>
          <p:cNvPicPr>
            <a:picLocks noChangeAspect="1"/>
          </p:cNvPicPr>
          <p:nvPr/>
        </p:nvPicPr>
        <p:blipFill>
          <a:blip r:embed="rId2"/>
          <a:stretch>
            <a:fillRect/>
          </a:stretch>
        </p:blipFill>
        <p:spPr>
          <a:xfrm>
            <a:off x="425938" y="2320033"/>
            <a:ext cx="8301892" cy="4259702"/>
          </a:xfrm>
          <a:prstGeom prst="rect">
            <a:avLst/>
          </a:prstGeom>
        </p:spPr>
      </p:pic>
    </p:spTree>
    <p:extLst>
      <p:ext uri="{BB962C8B-B14F-4D97-AF65-F5344CB8AC3E}">
        <p14:creationId xmlns:p14="http://schemas.microsoft.com/office/powerpoint/2010/main" val="717395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Front end screen shots</a:t>
            </a:r>
            <a:endParaRPr lang="en-US" dirty="0"/>
          </a:p>
        </p:txBody>
      </p:sp>
      <p:sp>
        <p:nvSpPr>
          <p:cNvPr id="4" name="Rectangle 3"/>
          <p:cNvSpPr/>
          <p:nvPr/>
        </p:nvSpPr>
        <p:spPr>
          <a:xfrm>
            <a:off x="500034" y="1785926"/>
            <a:ext cx="4429156" cy="369332"/>
          </a:xfrm>
          <a:prstGeom prst="rect">
            <a:avLst/>
          </a:prstGeom>
        </p:spPr>
        <p:txBody>
          <a:bodyPr wrap="square" lIns="91440" tIns="45720" rIns="91440" bIns="45720" anchor="t">
            <a:spAutoFit/>
          </a:bodyPr>
          <a:lstStyle/>
          <a:p>
            <a:r>
              <a:rPr lang="en-IN" dirty="0"/>
              <a:t>Payment Page </a:t>
            </a:r>
            <a:endParaRPr lang="en-US" dirty="0"/>
          </a:p>
        </p:txBody>
      </p:sp>
      <p:pic>
        <p:nvPicPr>
          <p:cNvPr id="3" name="Picture 5">
            <a:extLst>
              <a:ext uri="{FF2B5EF4-FFF2-40B4-BE49-F238E27FC236}">
                <a16:creationId xmlns:a16="http://schemas.microsoft.com/office/drawing/2014/main" id="{DA055D8C-058A-DA70-3CFF-7D7E9061FB3B}"/>
              </a:ext>
            </a:extLst>
          </p:cNvPr>
          <p:cNvPicPr>
            <a:picLocks noChangeAspect="1"/>
          </p:cNvPicPr>
          <p:nvPr/>
        </p:nvPicPr>
        <p:blipFill>
          <a:blip r:embed="rId2"/>
          <a:stretch>
            <a:fillRect/>
          </a:stretch>
        </p:blipFill>
        <p:spPr>
          <a:xfrm>
            <a:off x="670169" y="2392473"/>
            <a:ext cx="7774353" cy="4007363"/>
          </a:xfrm>
          <a:prstGeom prst="rect">
            <a:avLst/>
          </a:prstGeom>
        </p:spPr>
      </p:pic>
    </p:spTree>
    <p:extLst>
      <p:ext uri="{BB962C8B-B14F-4D97-AF65-F5344CB8AC3E}">
        <p14:creationId xmlns:p14="http://schemas.microsoft.com/office/powerpoint/2010/main" val="756515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Front end screen shots</a:t>
            </a:r>
            <a:endParaRPr lang="en-US" dirty="0"/>
          </a:p>
        </p:txBody>
      </p:sp>
      <p:sp>
        <p:nvSpPr>
          <p:cNvPr id="4" name="Rectangle 3"/>
          <p:cNvSpPr/>
          <p:nvPr/>
        </p:nvSpPr>
        <p:spPr>
          <a:xfrm>
            <a:off x="500034" y="1785926"/>
            <a:ext cx="4429156" cy="369332"/>
          </a:xfrm>
          <a:prstGeom prst="rect">
            <a:avLst/>
          </a:prstGeom>
        </p:spPr>
        <p:txBody>
          <a:bodyPr wrap="square" lIns="91440" tIns="45720" rIns="91440" bIns="45720" anchor="t">
            <a:spAutoFit/>
          </a:bodyPr>
          <a:lstStyle/>
          <a:p>
            <a:r>
              <a:rPr lang="en-IN" dirty="0"/>
              <a:t>View Bookings Page </a:t>
            </a:r>
            <a:endParaRPr lang="en-US" dirty="0"/>
          </a:p>
        </p:txBody>
      </p:sp>
      <p:pic>
        <p:nvPicPr>
          <p:cNvPr id="5" name="Picture 5">
            <a:extLst>
              <a:ext uri="{FF2B5EF4-FFF2-40B4-BE49-F238E27FC236}">
                <a16:creationId xmlns:a16="http://schemas.microsoft.com/office/drawing/2014/main" id="{A06D39BE-11FD-E42E-EB33-14C336A7C617}"/>
              </a:ext>
            </a:extLst>
          </p:cNvPr>
          <p:cNvPicPr>
            <a:picLocks noChangeAspect="1"/>
          </p:cNvPicPr>
          <p:nvPr/>
        </p:nvPicPr>
        <p:blipFill>
          <a:blip r:embed="rId2"/>
          <a:stretch>
            <a:fillRect/>
          </a:stretch>
        </p:blipFill>
        <p:spPr>
          <a:xfrm>
            <a:off x="504092" y="2329425"/>
            <a:ext cx="8272584" cy="4240919"/>
          </a:xfrm>
          <a:prstGeom prst="rect">
            <a:avLst/>
          </a:prstGeom>
        </p:spPr>
      </p:pic>
    </p:spTree>
    <p:extLst>
      <p:ext uri="{BB962C8B-B14F-4D97-AF65-F5344CB8AC3E}">
        <p14:creationId xmlns:p14="http://schemas.microsoft.com/office/powerpoint/2010/main" val="1169765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Front end screen shots</a:t>
            </a:r>
            <a:endParaRPr lang="en-US" dirty="0"/>
          </a:p>
        </p:txBody>
      </p:sp>
      <p:sp>
        <p:nvSpPr>
          <p:cNvPr id="4" name="Rectangle 3"/>
          <p:cNvSpPr/>
          <p:nvPr/>
        </p:nvSpPr>
        <p:spPr>
          <a:xfrm>
            <a:off x="500034" y="1785926"/>
            <a:ext cx="4429156" cy="369332"/>
          </a:xfrm>
          <a:prstGeom prst="rect">
            <a:avLst/>
          </a:prstGeom>
        </p:spPr>
        <p:txBody>
          <a:bodyPr wrap="square" lIns="91440" tIns="45720" rIns="91440" bIns="45720" anchor="t">
            <a:spAutoFit/>
          </a:bodyPr>
          <a:lstStyle/>
          <a:p>
            <a:r>
              <a:rPr lang="en-IN" dirty="0"/>
              <a:t>Admin Home Page</a:t>
            </a:r>
            <a:endParaRPr lang="en-US" dirty="0"/>
          </a:p>
        </p:txBody>
      </p:sp>
      <p:pic>
        <p:nvPicPr>
          <p:cNvPr id="3" name="Picture 5">
            <a:extLst>
              <a:ext uri="{FF2B5EF4-FFF2-40B4-BE49-F238E27FC236}">
                <a16:creationId xmlns:a16="http://schemas.microsoft.com/office/drawing/2014/main" id="{827B7BCF-D4E3-6313-787D-9AF7F665CB89}"/>
              </a:ext>
            </a:extLst>
          </p:cNvPr>
          <p:cNvPicPr>
            <a:picLocks noChangeAspect="1"/>
          </p:cNvPicPr>
          <p:nvPr/>
        </p:nvPicPr>
        <p:blipFill>
          <a:blip r:embed="rId2"/>
          <a:stretch>
            <a:fillRect/>
          </a:stretch>
        </p:blipFill>
        <p:spPr>
          <a:xfrm>
            <a:off x="806939" y="2392472"/>
            <a:ext cx="7539892" cy="4232054"/>
          </a:xfrm>
          <a:prstGeom prst="rect">
            <a:avLst/>
          </a:prstGeom>
        </p:spPr>
      </p:pic>
    </p:spTree>
    <p:extLst>
      <p:ext uri="{BB962C8B-B14F-4D97-AF65-F5344CB8AC3E}">
        <p14:creationId xmlns:p14="http://schemas.microsoft.com/office/powerpoint/2010/main" val="3962570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Front end screen shots</a:t>
            </a:r>
            <a:endParaRPr lang="en-US" dirty="0"/>
          </a:p>
        </p:txBody>
      </p:sp>
      <p:sp>
        <p:nvSpPr>
          <p:cNvPr id="4" name="Rectangle 3"/>
          <p:cNvSpPr/>
          <p:nvPr/>
        </p:nvSpPr>
        <p:spPr>
          <a:xfrm>
            <a:off x="500034" y="1785926"/>
            <a:ext cx="4429156" cy="369332"/>
          </a:xfrm>
          <a:prstGeom prst="rect">
            <a:avLst/>
          </a:prstGeom>
        </p:spPr>
        <p:txBody>
          <a:bodyPr wrap="square" lIns="91440" tIns="45720" rIns="91440" bIns="45720" anchor="t">
            <a:spAutoFit/>
          </a:bodyPr>
          <a:lstStyle/>
          <a:p>
            <a:r>
              <a:rPr lang="en-IN" dirty="0"/>
              <a:t>Admin Manage Trains Page</a:t>
            </a:r>
            <a:endParaRPr lang="en-US" dirty="0"/>
          </a:p>
        </p:txBody>
      </p:sp>
      <p:pic>
        <p:nvPicPr>
          <p:cNvPr id="5" name="Picture 5">
            <a:extLst>
              <a:ext uri="{FF2B5EF4-FFF2-40B4-BE49-F238E27FC236}">
                <a16:creationId xmlns:a16="http://schemas.microsoft.com/office/drawing/2014/main" id="{90008C89-FF3E-F9D4-E4AE-4C8E49EDD056}"/>
              </a:ext>
            </a:extLst>
          </p:cNvPr>
          <p:cNvPicPr>
            <a:picLocks noChangeAspect="1"/>
          </p:cNvPicPr>
          <p:nvPr/>
        </p:nvPicPr>
        <p:blipFill>
          <a:blip r:embed="rId2"/>
          <a:stretch>
            <a:fillRect/>
          </a:stretch>
        </p:blipFill>
        <p:spPr>
          <a:xfrm>
            <a:off x="855785" y="2267616"/>
            <a:ext cx="7618045" cy="4432920"/>
          </a:xfrm>
          <a:prstGeom prst="rect">
            <a:avLst/>
          </a:prstGeom>
        </p:spPr>
      </p:pic>
    </p:spTree>
    <p:extLst>
      <p:ext uri="{BB962C8B-B14F-4D97-AF65-F5344CB8AC3E}">
        <p14:creationId xmlns:p14="http://schemas.microsoft.com/office/powerpoint/2010/main" val="3223914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Front end screen shots</a:t>
            </a:r>
            <a:endParaRPr lang="en-US" dirty="0"/>
          </a:p>
        </p:txBody>
      </p:sp>
      <p:sp>
        <p:nvSpPr>
          <p:cNvPr id="4" name="Rectangle 3"/>
          <p:cNvSpPr/>
          <p:nvPr/>
        </p:nvSpPr>
        <p:spPr>
          <a:xfrm>
            <a:off x="500034" y="1785926"/>
            <a:ext cx="4429156" cy="369332"/>
          </a:xfrm>
          <a:prstGeom prst="rect">
            <a:avLst/>
          </a:prstGeom>
        </p:spPr>
        <p:txBody>
          <a:bodyPr wrap="square" lIns="91440" tIns="45720" rIns="91440" bIns="45720" anchor="t">
            <a:spAutoFit/>
          </a:bodyPr>
          <a:lstStyle/>
          <a:p>
            <a:r>
              <a:rPr lang="en-IN" dirty="0"/>
              <a:t>Admin Add Train Page</a:t>
            </a:r>
            <a:endParaRPr lang="en-US" dirty="0"/>
          </a:p>
        </p:txBody>
      </p:sp>
      <p:pic>
        <p:nvPicPr>
          <p:cNvPr id="3" name="Picture 5">
            <a:extLst>
              <a:ext uri="{FF2B5EF4-FFF2-40B4-BE49-F238E27FC236}">
                <a16:creationId xmlns:a16="http://schemas.microsoft.com/office/drawing/2014/main" id="{7A7FDE53-D318-E3F1-6E47-0273DA27FEFC}"/>
              </a:ext>
            </a:extLst>
          </p:cNvPr>
          <p:cNvPicPr>
            <a:picLocks noChangeAspect="1"/>
          </p:cNvPicPr>
          <p:nvPr/>
        </p:nvPicPr>
        <p:blipFill>
          <a:blip r:embed="rId2"/>
          <a:stretch>
            <a:fillRect/>
          </a:stretch>
        </p:blipFill>
        <p:spPr>
          <a:xfrm>
            <a:off x="670169" y="2374973"/>
            <a:ext cx="7803661" cy="4296359"/>
          </a:xfrm>
          <a:prstGeom prst="rect">
            <a:avLst/>
          </a:prstGeom>
        </p:spPr>
      </p:pic>
    </p:spTree>
    <p:extLst>
      <p:ext uri="{BB962C8B-B14F-4D97-AF65-F5344CB8AC3E}">
        <p14:creationId xmlns:p14="http://schemas.microsoft.com/office/powerpoint/2010/main" val="416714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60000" indent="-360000">
              <a:lnSpc>
                <a:spcPct val="125000"/>
              </a:lnSpc>
              <a:spcBef>
                <a:spcPts val="0"/>
              </a:spcBef>
            </a:pPr>
            <a:r>
              <a:rPr lang="en-IN" sz="3200" b="1" dirty="0">
                <a:latin typeface="Times New Roman" pitchFamily="18" charset="0"/>
                <a:cs typeface="Times New Roman" pitchFamily="18" charset="0"/>
              </a:rPr>
              <a:t>Conclusion</a:t>
            </a:r>
          </a:p>
        </p:txBody>
      </p:sp>
      <p:sp>
        <p:nvSpPr>
          <p:cNvPr id="3" name="TextBox 2"/>
          <p:cNvSpPr txBox="1"/>
          <p:nvPr/>
        </p:nvSpPr>
        <p:spPr>
          <a:xfrm>
            <a:off x="473574" y="2086492"/>
            <a:ext cx="8281150" cy="3785652"/>
          </a:xfrm>
          <a:prstGeom prst="rect">
            <a:avLst/>
          </a:prstGeom>
          <a:noFill/>
        </p:spPr>
        <p:txBody>
          <a:bodyPr wrap="square" lIns="91440" tIns="45720" rIns="91440" bIns="45720" rtlCol="0" anchor="t">
            <a:spAutoFit/>
          </a:bodyPr>
          <a:lstStyle/>
          <a:p>
            <a:pPr marL="342900" indent="-342900">
              <a:buFont typeface="Arial"/>
              <a:buChar char="•"/>
            </a:pPr>
            <a:r>
              <a:rPr lang="en-US" sz="2000" dirty="0"/>
              <a:t>In our project Railway reservation system we have stored all the information about the Trains scheduled and the users booking tickets and even status of trains, seats etc. </a:t>
            </a:r>
            <a:endParaRPr lang="en-US"/>
          </a:p>
          <a:p>
            <a:pPr marL="342900" indent="-342900">
              <a:buFont typeface="Arial"/>
              <a:buChar char="•"/>
            </a:pPr>
            <a:r>
              <a:rPr lang="en-US" sz="2000" dirty="0"/>
              <a:t>This data base is helpful for the applications which facilitate passengers to book the train tickets and check the details of trains and their status from their place itself it avoids inconveniences of going to railway station for each and every query they get. </a:t>
            </a:r>
            <a:endParaRPr lang="en-US"/>
          </a:p>
          <a:p>
            <a:pPr marL="342900" indent="-342900">
              <a:buFont typeface="Arial"/>
              <a:buChar char="•"/>
            </a:pPr>
            <a:r>
              <a:rPr lang="en-US" sz="2000"/>
              <a:t>We had considered the most important </a:t>
            </a:r>
            <a:r>
              <a:rPr lang="en-US" sz="2000" dirty="0"/>
              <a:t>requirements only, many more features and details cand be added to our project in order to obtain even more user friendly applications. </a:t>
            </a:r>
            <a:endParaRPr lang="en-US"/>
          </a:p>
          <a:p>
            <a:pPr marL="342900" indent="-342900">
              <a:buFont typeface="Arial"/>
              <a:buChar char="•"/>
            </a:pPr>
            <a:r>
              <a:rPr lang="en-US" sz="2000" dirty="0"/>
              <a:t>These applications are already in progress and in future they can be upgraded and may become part of amazing technology.</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60000" indent="-360000">
              <a:lnSpc>
                <a:spcPct val="125000"/>
              </a:lnSpc>
              <a:spcBef>
                <a:spcPts val="0"/>
              </a:spcBef>
            </a:pPr>
            <a:r>
              <a:rPr lang="en-IN" sz="3200" b="1" dirty="0">
                <a:latin typeface="Times New Roman" pitchFamily="18" charset="0"/>
                <a:cs typeface="Times New Roman" pitchFamily="18" charset="0"/>
              </a:rPr>
              <a:t>Limitation &amp; Future Scope</a:t>
            </a:r>
          </a:p>
        </p:txBody>
      </p:sp>
      <p:sp>
        <p:nvSpPr>
          <p:cNvPr id="5" name="TextBox 4"/>
          <p:cNvSpPr txBox="1"/>
          <p:nvPr/>
        </p:nvSpPr>
        <p:spPr>
          <a:xfrm>
            <a:off x="395420" y="1916790"/>
            <a:ext cx="8281150" cy="1477328"/>
          </a:xfrm>
          <a:prstGeom prst="rect">
            <a:avLst/>
          </a:prstGeom>
          <a:noFill/>
        </p:spPr>
        <p:txBody>
          <a:bodyPr wrap="square" rtlCol="0">
            <a:spAutoFit/>
          </a:bodyPr>
          <a:lstStyle/>
          <a:p>
            <a:r>
              <a:rPr lang="en-US" b="1" dirty="0"/>
              <a:t>Limitations of this project</a:t>
            </a:r>
            <a:r>
              <a:rPr lang="en-US" dirty="0"/>
              <a:t>:</a:t>
            </a:r>
          </a:p>
          <a:p>
            <a:pPr lvl="0"/>
            <a:endParaRPr lang="en-US" i="1" dirty="0"/>
          </a:p>
          <a:p>
            <a:pPr lvl="0">
              <a:buFont typeface="Arial" pitchFamily="34" charset="0"/>
              <a:buChar char="•"/>
            </a:pPr>
            <a:r>
              <a:rPr lang="en-US" i="1" dirty="0"/>
              <a:t> Not on large scale now</a:t>
            </a:r>
            <a:endParaRPr lang="en-US" dirty="0"/>
          </a:p>
          <a:p>
            <a:pPr lvl="0">
              <a:buFont typeface="Arial" pitchFamily="34" charset="0"/>
              <a:buChar char="•"/>
            </a:pPr>
            <a:r>
              <a:rPr lang="en-US" i="1" dirty="0"/>
              <a:t> Not accurate every time.</a:t>
            </a:r>
            <a:endParaRPr lang="en-US" dirty="0"/>
          </a:p>
          <a:p>
            <a:endParaRPr lang="en-US" dirty="0"/>
          </a:p>
        </p:txBody>
      </p:sp>
      <p:sp>
        <p:nvSpPr>
          <p:cNvPr id="6" name="TextBox 5"/>
          <p:cNvSpPr txBox="1"/>
          <p:nvPr/>
        </p:nvSpPr>
        <p:spPr>
          <a:xfrm>
            <a:off x="323410" y="3493294"/>
            <a:ext cx="8820590" cy="2308324"/>
          </a:xfrm>
          <a:prstGeom prst="rect">
            <a:avLst/>
          </a:prstGeom>
          <a:noFill/>
        </p:spPr>
        <p:txBody>
          <a:bodyPr wrap="square" lIns="91440" tIns="45720" rIns="91440" bIns="45720" rtlCol="0" anchor="t">
            <a:spAutoFit/>
          </a:bodyPr>
          <a:lstStyle/>
          <a:p>
            <a:r>
              <a:rPr lang="en-US" b="1" dirty="0"/>
              <a:t>Advantages of this project</a:t>
            </a:r>
            <a:r>
              <a:rPr lang="en-US" dirty="0"/>
              <a:t>:</a:t>
            </a:r>
          </a:p>
          <a:p>
            <a:endParaRPr lang="en-US" dirty="0"/>
          </a:p>
          <a:p>
            <a:pPr>
              <a:buFont typeface="Arial" pitchFamily="34" charset="0"/>
              <a:buChar char="•"/>
            </a:pPr>
            <a:r>
              <a:rPr lang="en-US" dirty="0"/>
              <a:t>  The online reservation system is a very good feature, because standing in Queues all the time and jostling away wasting your time is not the best thing to do, so the Online Railway Reservation website does help a great deal to book your tickets.</a:t>
            </a:r>
          </a:p>
          <a:p>
            <a:pPr marL="285750" indent="-285750">
              <a:buFont typeface="Arial"/>
              <a:buChar char="•"/>
            </a:pPr>
            <a:r>
              <a:rPr lang="en-US" dirty="0"/>
              <a:t>This project has very simple UI, so the passengers can easily book their tickets without getting confused.</a:t>
            </a:r>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42852"/>
            <a:ext cx="8153400" cy="990600"/>
          </a:xfrm>
        </p:spPr>
        <p:txBody>
          <a:bodyPr>
            <a:normAutofit/>
          </a:bodyPr>
          <a:lstStyle/>
          <a:p>
            <a:r>
              <a:rPr lang="en-IN" sz="3200" b="1" dirty="0">
                <a:latin typeface="Times New Roman" pitchFamily="18" charset="0"/>
                <a:cs typeface="Times New Roman" pitchFamily="18" charset="0"/>
              </a:rPr>
              <a:t>References</a:t>
            </a:r>
          </a:p>
        </p:txBody>
      </p:sp>
      <p:sp>
        <p:nvSpPr>
          <p:cNvPr id="4" name="Content Placeholder 3"/>
          <p:cNvSpPr>
            <a:spLocks noGrp="1"/>
          </p:cNvSpPr>
          <p:nvPr>
            <p:ph sz="quarter" idx="1"/>
          </p:nvPr>
        </p:nvSpPr>
        <p:spPr>
          <a:xfrm>
            <a:off x="285720" y="1600200"/>
            <a:ext cx="8480328" cy="4829196"/>
          </a:xfrm>
        </p:spPr>
        <p:txBody>
          <a:bodyPr>
            <a:normAutofit/>
          </a:bodyPr>
          <a:lstStyle/>
          <a:p>
            <a:pPr algn="just">
              <a:buNone/>
            </a:pPr>
            <a:endParaRPr lang="en-US" sz="3300" dirty="0">
              <a:latin typeface="Times New Roman" pitchFamily="18" charset="0"/>
              <a:cs typeface="Times New Roman" pitchFamily="18" charset="0"/>
            </a:endParaRPr>
          </a:p>
          <a:p>
            <a:pPr>
              <a:buNone/>
            </a:pPr>
            <a:endParaRPr lang="en-IN" dirty="0">
              <a:latin typeface="Times New Roman" pitchFamily="18" charset="0"/>
              <a:cs typeface="Times New Roman" pitchFamily="18" charset="0"/>
            </a:endParaRPr>
          </a:p>
          <a:p>
            <a:pPr>
              <a:buNone/>
            </a:pPr>
            <a:endParaRPr lang="en-IN" dirty="0">
              <a:latin typeface="Times New Roman" pitchFamily="18" charset="0"/>
              <a:cs typeface="Times New Roman" pitchFamily="18" charset="0"/>
            </a:endParaRPr>
          </a:p>
          <a:p>
            <a:endParaRPr lang="en-IN" dirty="0"/>
          </a:p>
        </p:txBody>
      </p:sp>
      <p:sp>
        <p:nvSpPr>
          <p:cNvPr id="5" name="TextBox 4"/>
          <p:cNvSpPr txBox="1"/>
          <p:nvPr/>
        </p:nvSpPr>
        <p:spPr>
          <a:xfrm>
            <a:off x="467430" y="2132820"/>
            <a:ext cx="7921100" cy="923330"/>
          </a:xfrm>
          <a:prstGeom prst="rect">
            <a:avLst/>
          </a:prstGeom>
          <a:noFill/>
        </p:spPr>
        <p:txBody>
          <a:bodyPr wrap="square" rtlCol="0">
            <a:spAutoFit/>
          </a:bodyPr>
          <a:lstStyle/>
          <a:p>
            <a:r>
              <a:rPr lang="en-IN" dirty="0"/>
              <a:t>https://github.com/</a:t>
            </a:r>
          </a:p>
          <a:p>
            <a:r>
              <a:rPr lang="en-US" dirty="0">
                <a:hlinkClick r:id="rId2"/>
              </a:rPr>
              <a:t>https://www.geeksforgeeks.org/</a:t>
            </a:r>
            <a:endParaRPr lang="en-US" dirty="0"/>
          </a:p>
          <a:p>
            <a:r>
              <a:rPr lang="en-US" dirty="0"/>
              <a:t>https://www.youtube.com/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7874" name="Picture 2"/>
          <p:cNvPicPr>
            <a:picLocks noChangeAspect="1" noChangeArrowheads="1"/>
          </p:cNvPicPr>
          <p:nvPr/>
        </p:nvPicPr>
        <p:blipFill>
          <a:blip r:embed="rId3" cstate="print"/>
          <a:srcRect/>
          <a:stretch>
            <a:fillRect/>
          </a:stretch>
        </p:blipFill>
        <p:spPr bwMode="auto">
          <a:xfrm>
            <a:off x="357158" y="285728"/>
            <a:ext cx="8341697" cy="5929354"/>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142852"/>
            <a:ext cx="8551766" cy="990600"/>
          </a:xfrm>
        </p:spPr>
        <p:txBody>
          <a:bodyPr>
            <a:normAutofit/>
          </a:bodyPr>
          <a:lstStyle/>
          <a:p>
            <a:pPr marL="360000">
              <a:spcBef>
                <a:spcPts val="0"/>
              </a:spcBef>
            </a:pPr>
            <a:r>
              <a:rPr lang="en-IN" sz="3200" b="1" dirty="0">
                <a:latin typeface="Times New Roman" pitchFamily="18" charset="0"/>
                <a:cs typeface="Times New Roman" pitchFamily="18" charset="0"/>
              </a:rPr>
              <a:t>Introduction</a:t>
            </a:r>
          </a:p>
        </p:txBody>
      </p:sp>
      <p:sp>
        <p:nvSpPr>
          <p:cNvPr id="3" name="Content Placeholder 2"/>
          <p:cNvSpPr>
            <a:spLocks noGrp="1"/>
          </p:cNvSpPr>
          <p:nvPr>
            <p:ph sz="quarter" idx="1"/>
          </p:nvPr>
        </p:nvSpPr>
        <p:spPr>
          <a:xfrm>
            <a:off x="285720" y="548600"/>
            <a:ext cx="8551766" cy="5927438"/>
          </a:xfrm>
        </p:spPr>
        <p:txBody>
          <a:bodyPr vert="horz" lIns="91440" tIns="45720" rIns="91440" bIns="45720" anchor="t">
            <a:normAutofit fontScale="92500" lnSpcReduction="10000"/>
          </a:bodyPr>
          <a:lstStyle/>
          <a:p>
            <a:pPr marL="359410" indent="-359410">
              <a:lnSpc>
                <a:spcPct val="140000"/>
              </a:lnSpc>
              <a:spcBef>
                <a:spcPts val="0"/>
              </a:spcBef>
            </a:pPr>
            <a:endParaRPr lang="en-IN" sz="2000" dirty="0">
              <a:latin typeface="Times New Roman" pitchFamily="18" charset="0"/>
              <a:cs typeface="Times New Roman" pitchFamily="18" charset="0"/>
            </a:endParaRPr>
          </a:p>
          <a:p>
            <a:pPr marL="359410" indent="-359410">
              <a:lnSpc>
                <a:spcPct val="140000"/>
              </a:lnSpc>
              <a:spcBef>
                <a:spcPts val="0"/>
              </a:spcBef>
            </a:pPr>
            <a:endParaRPr lang="en-IN" sz="2000" dirty="0">
              <a:latin typeface="Times New Roman" pitchFamily="18" charset="0"/>
              <a:cs typeface="Times New Roman" pitchFamily="18" charset="0"/>
            </a:endParaRPr>
          </a:p>
          <a:p>
            <a:pPr>
              <a:buNone/>
            </a:pPr>
            <a:endParaRPr lang="en-IN" sz="2400" dirty="0">
              <a:latin typeface="Times New Roman" pitchFamily="18" charset="0"/>
              <a:cs typeface="Times New Roman" pitchFamily="18" charset="0"/>
            </a:endParaRPr>
          </a:p>
          <a:p>
            <a:pPr>
              <a:buNone/>
            </a:pPr>
            <a:endParaRPr lang="en-IN" sz="2400" dirty="0">
              <a:latin typeface="Times New Roman" pitchFamily="18" charset="0"/>
              <a:cs typeface="Times New Roman" pitchFamily="18" charset="0"/>
            </a:endParaRPr>
          </a:p>
          <a:p>
            <a:r>
              <a:rPr lang="en-US" sz="2800" dirty="0"/>
              <a:t>This system is designed for the online reservation of railway tickets for travel between any source and destinations which is a part of Indian Railway network. </a:t>
            </a:r>
            <a:endParaRPr lang="en-IN" sz="2800" dirty="0">
              <a:latin typeface="Times New Roman" pitchFamily="18" charset="0"/>
              <a:cs typeface="Times New Roman" pitchFamily="18" charset="0"/>
            </a:endParaRPr>
          </a:p>
          <a:p>
            <a:r>
              <a:rPr lang="en-US" sz="2800" dirty="0"/>
              <a:t>This system enables the passenger for Advance booking in any class, a maximum of Five berths/seats at a time, for journey between any two stations served by a train. </a:t>
            </a:r>
            <a:endParaRPr lang="en-IN" sz="2800">
              <a:latin typeface="Times New Roman" pitchFamily="18" charset="0"/>
              <a:cs typeface="Times New Roman" pitchFamily="18" charset="0"/>
            </a:endParaRPr>
          </a:p>
          <a:p>
            <a:r>
              <a:rPr lang="en-US" sz="2800" dirty="0"/>
              <a:t>It also provides details about - Time table, Train fares, Current status of reservation position, Train available between a pair of stations</a:t>
            </a:r>
            <a:r>
              <a:rPr lang="fr-FR" sz="2800" dirty="0"/>
              <a:t>. </a:t>
            </a:r>
            <a:endParaRPr lang="en-IN" sz="2800">
              <a:latin typeface="Times New Roman" pitchFamily="18" charset="0"/>
              <a:cs typeface="Times New Roman" pitchFamily="18" charset="0"/>
            </a:endParaRPr>
          </a:p>
          <a:p>
            <a:r>
              <a:rPr lang="fr-FR" sz="2800" dirty="0"/>
              <a:t>It </a:t>
            </a:r>
            <a:r>
              <a:rPr lang="fr-FR" sz="2800" err="1"/>
              <a:t>also</a:t>
            </a:r>
            <a:r>
              <a:rPr lang="fr-FR" sz="2800" dirty="0"/>
              <a:t> </a:t>
            </a:r>
            <a:r>
              <a:rPr lang="fr-FR" sz="2800" err="1"/>
              <a:t>allows</a:t>
            </a:r>
            <a:r>
              <a:rPr lang="fr-FR" sz="2800" dirty="0"/>
              <a:t> the </a:t>
            </a:r>
            <a:r>
              <a:rPr lang="fr-FR" sz="2800" err="1"/>
              <a:t>passenger</a:t>
            </a:r>
            <a:r>
              <a:rPr lang="fr-FR" sz="2800" dirty="0"/>
              <a:t> to cancel </a:t>
            </a:r>
            <a:r>
              <a:rPr lang="fr-FR" sz="2800" err="1"/>
              <a:t>their</a:t>
            </a:r>
            <a:r>
              <a:rPr lang="fr-FR" sz="2800" dirty="0"/>
              <a:t> ticket and for the </a:t>
            </a:r>
            <a:r>
              <a:rPr lang="fr-FR" sz="2800"/>
              <a:t>Admin to Manage trains.</a:t>
            </a:r>
            <a:endParaRPr lang="fr-FR" sz="2800">
              <a:latin typeface="Tw Cen MT"/>
              <a:cs typeface="Times New Roman" pitchFamily="18" charset="0"/>
            </a:endParaRPr>
          </a:p>
          <a:p>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60000" indent="-360000">
              <a:lnSpc>
                <a:spcPct val="125000"/>
              </a:lnSpc>
              <a:spcBef>
                <a:spcPts val="0"/>
              </a:spcBef>
            </a:pPr>
            <a:r>
              <a:rPr lang="en-IN" sz="3200" b="1" dirty="0">
                <a:latin typeface="Times New Roman" pitchFamily="18" charset="0"/>
                <a:cs typeface="Times New Roman" pitchFamily="18" charset="0"/>
              </a:rPr>
              <a:t>Scope of Project</a:t>
            </a:r>
          </a:p>
        </p:txBody>
      </p:sp>
      <p:sp>
        <p:nvSpPr>
          <p:cNvPr id="3" name="Content Placeholder 2"/>
          <p:cNvSpPr>
            <a:spLocks noGrp="1"/>
          </p:cNvSpPr>
          <p:nvPr>
            <p:ph sz="quarter" idx="1"/>
          </p:nvPr>
        </p:nvSpPr>
        <p:spPr>
          <a:xfrm>
            <a:off x="285720" y="1857364"/>
            <a:ext cx="8480328" cy="4572032"/>
          </a:xfrm>
        </p:spPr>
        <p:txBody>
          <a:bodyPr vert="horz" lIns="91440" tIns="45720" rIns="91440" bIns="45720" anchor="t">
            <a:normAutofit/>
          </a:bodyPr>
          <a:lstStyle/>
          <a:p>
            <a:r>
              <a:rPr lang="en-US" sz="2400" dirty="0"/>
              <a:t>It can help in Railway reservation and management. In less time, it can help the administrator get all the booking details of the passengers. </a:t>
            </a:r>
            <a:endParaRPr lang="en-US"/>
          </a:p>
          <a:p>
            <a:r>
              <a:rPr lang="en-US" sz="2400" dirty="0"/>
              <a:t>It will help a person to know the management of the past year perfectly and vividly. </a:t>
            </a:r>
            <a:endParaRPr lang="en-US" dirty="0"/>
          </a:p>
          <a:p>
            <a:r>
              <a:rPr lang="en-US" sz="2400" dirty="0"/>
              <a:t> It also helps in current all works related to railway reservation system. </a:t>
            </a:r>
            <a:endParaRPr lang="en-US"/>
          </a:p>
          <a:p>
            <a:r>
              <a:rPr lang="en-US" sz="2400" dirty="0"/>
              <a:t>It will also help in reducing the cost of railway reservation management by digitalizing the process.</a:t>
            </a:r>
            <a:endParaRPr lang="en-US"/>
          </a:p>
          <a:p>
            <a:pPr algn="just">
              <a:lnSpc>
                <a:spcPct val="135000"/>
              </a:lnSpc>
              <a:spcBef>
                <a:spcPts val="0"/>
              </a:spcBef>
              <a:buNone/>
            </a:pPr>
            <a:endParaRPr lang="en-IN" sz="2200"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60000" indent="-360000">
              <a:lnSpc>
                <a:spcPct val="125000"/>
              </a:lnSpc>
              <a:spcBef>
                <a:spcPts val="0"/>
              </a:spcBef>
            </a:pPr>
            <a:r>
              <a:rPr lang="en-IN" sz="3200" b="1" dirty="0">
                <a:latin typeface="Times New Roman" pitchFamily="18" charset="0"/>
                <a:cs typeface="Times New Roman" pitchFamily="18" charset="0"/>
              </a:rPr>
              <a:t>Proposed System</a:t>
            </a:r>
          </a:p>
        </p:txBody>
      </p:sp>
      <p:sp>
        <p:nvSpPr>
          <p:cNvPr id="3" name="Content Placeholder 2"/>
          <p:cNvSpPr>
            <a:spLocks noGrp="1"/>
          </p:cNvSpPr>
          <p:nvPr>
            <p:ph sz="quarter" idx="1"/>
          </p:nvPr>
        </p:nvSpPr>
        <p:spPr>
          <a:xfrm>
            <a:off x="285720" y="1857364"/>
            <a:ext cx="8480328" cy="4572032"/>
          </a:xfrm>
        </p:spPr>
        <p:txBody>
          <a:bodyPr vert="horz" lIns="91440" tIns="45720" rIns="91440" bIns="45720" anchor="t">
            <a:normAutofit fontScale="92500" lnSpcReduction="20000"/>
          </a:bodyPr>
          <a:lstStyle/>
          <a:p>
            <a:r>
              <a:rPr lang="en-US" sz="3200" dirty="0"/>
              <a:t>The aim of the proposed system is to develop a system of improved facilities. The proposed system can overcome all the limitations of the existing system. The system provides proper security and reduces the manual work.</a:t>
            </a:r>
            <a:endParaRPr lang="en-US" sz="1600" dirty="0"/>
          </a:p>
          <a:p>
            <a:pPr lvl="2"/>
            <a:r>
              <a:rPr lang="en-US" sz="2400" dirty="0"/>
              <a:t>Security of data.</a:t>
            </a:r>
          </a:p>
          <a:p>
            <a:pPr lvl="2"/>
            <a:r>
              <a:rPr lang="en-US" sz="2400" dirty="0"/>
              <a:t>Ensure data accuracy’s.</a:t>
            </a:r>
          </a:p>
          <a:p>
            <a:pPr lvl="2"/>
            <a:r>
              <a:rPr lang="en-US" sz="2400" dirty="0"/>
              <a:t>Minimize manual data entry.</a:t>
            </a:r>
            <a:endParaRPr lang="en-US" sz="1200"/>
          </a:p>
          <a:p>
            <a:pPr lvl="2"/>
            <a:r>
              <a:rPr lang="en-US" sz="2400" dirty="0"/>
              <a:t>Minimum time needed for the various processing.</a:t>
            </a:r>
            <a:endParaRPr lang="en-US" sz="1200"/>
          </a:p>
          <a:p>
            <a:pPr lvl="2"/>
            <a:r>
              <a:rPr lang="en-US" sz="2400" dirty="0"/>
              <a:t>Greater efficiency. </a:t>
            </a:r>
            <a:endParaRPr lang="en-US" sz="1200" dirty="0"/>
          </a:p>
          <a:p>
            <a:pPr lvl="2"/>
            <a:r>
              <a:rPr lang="en-US" sz="2400" dirty="0"/>
              <a:t>Better service. </a:t>
            </a:r>
            <a:endParaRPr lang="en-US" sz="1200" dirty="0"/>
          </a:p>
          <a:p>
            <a:pPr lvl="2"/>
            <a:r>
              <a:rPr lang="en-US" dirty="0"/>
              <a:t>User friendliness and interactive.</a:t>
            </a:r>
            <a:endParaRPr lang="en-IN" sz="3000"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142852"/>
            <a:ext cx="8551766" cy="990600"/>
          </a:xfrm>
        </p:spPr>
        <p:txBody>
          <a:bodyPr>
            <a:normAutofit/>
          </a:bodyPr>
          <a:lstStyle/>
          <a:p>
            <a:pPr marL="360000">
              <a:spcBef>
                <a:spcPts val="0"/>
              </a:spcBef>
            </a:pPr>
            <a:r>
              <a:rPr lang="en-IN" sz="3200" b="1" dirty="0">
                <a:latin typeface="Times New Roman" pitchFamily="18" charset="0"/>
                <a:cs typeface="Times New Roman" pitchFamily="18" charset="0"/>
              </a:rPr>
              <a:t>Problem Definition </a:t>
            </a:r>
          </a:p>
        </p:txBody>
      </p:sp>
      <p:sp>
        <p:nvSpPr>
          <p:cNvPr id="3" name="Content Placeholder 2"/>
          <p:cNvSpPr>
            <a:spLocks noGrp="1"/>
          </p:cNvSpPr>
          <p:nvPr>
            <p:ph sz="quarter" idx="1"/>
          </p:nvPr>
        </p:nvSpPr>
        <p:spPr>
          <a:xfrm>
            <a:off x="285720" y="1500174"/>
            <a:ext cx="8715436" cy="5072098"/>
          </a:xfrm>
        </p:spPr>
        <p:txBody>
          <a:bodyPr>
            <a:normAutofit/>
          </a:bodyPr>
          <a:lstStyle/>
          <a:p>
            <a:pPr marL="360000" indent="-360000">
              <a:lnSpc>
                <a:spcPct val="140000"/>
              </a:lnSpc>
              <a:spcBef>
                <a:spcPts val="0"/>
              </a:spcBef>
              <a:buNone/>
            </a:pPr>
            <a:r>
              <a:rPr lang="en-IN" sz="2000" dirty="0">
                <a:latin typeface="Times New Roman" pitchFamily="18" charset="0"/>
                <a:cs typeface="Times New Roman" pitchFamily="18" charset="0"/>
              </a:rPr>
              <a:t>       </a:t>
            </a:r>
          </a:p>
          <a:p>
            <a:pPr marL="474390" indent="-514350">
              <a:lnSpc>
                <a:spcPct val="150000"/>
              </a:lnSpc>
              <a:spcBef>
                <a:spcPts val="0"/>
              </a:spcBef>
              <a:buNone/>
            </a:pPr>
            <a:endParaRPr lang="en-IN" sz="2000" dirty="0">
              <a:latin typeface="Times New Roman" pitchFamily="18" charset="0"/>
              <a:cs typeface="Times New Roman" pitchFamily="18" charset="0"/>
            </a:endParaRPr>
          </a:p>
          <a:p>
            <a:pPr marL="514350" indent="-514350">
              <a:buAutoNum type="romanLcParenBoth" startAt="4"/>
            </a:pPr>
            <a:endParaRPr lang="en-IN" sz="2400" dirty="0">
              <a:latin typeface="Times New Roman" pitchFamily="18" charset="0"/>
              <a:cs typeface="Times New Roman" pitchFamily="18" charset="0"/>
            </a:endParaRPr>
          </a:p>
          <a:p>
            <a:pPr>
              <a:buNone/>
            </a:pPr>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a:p>
            <a:endParaRPr lang="en-IN" dirty="0"/>
          </a:p>
        </p:txBody>
      </p:sp>
      <p:sp>
        <p:nvSpPr>
          <p:cNvPr id="5" name="Rectangle 4"/>
          <p:cNvSpPr/>
          <p:nvPr/>
        </p:nvSpPr>
        <p:spPr>
          <a:xfrm>
            <a:off x="285720" y="1785926"/>
            <a:ext cx="8143932" cy="3785652"/>
          </a:xfrm>
          <a:prstGeom prst="rect">
            <a:avLst/>
          </a:prstGeom>
        </p:spPr>
        <p:txBody>
          <a:bodyPr wrap="square" lIns="91440" tIns="45720" rIns="91440" bIns="45720" anchor="t">
            <a:spAutoFit/>
          </a:bodyPr>
          <a:lstStyle/>
          <a:p>
            <a:pPr marL="342900" indent="-342900">
              <a:buFont typeface="Arial"/>
              <a:buChar char="•"/>
            </a:pPr>
            <a:r>
              <a:rPr lang="en-US" sz="2800" b="1" dirty="0"/>
              <a:t> </a:t>
            </a:r>
            <a:r>
              <a:rPr lang="en-US" sz="2800" dirty="0"/>
              <a:t>The offline ways to do ticket booking takes much time for the passengers, because they have to stand in long queues, and there is more manual work.</a:t>
            </a:r>
          </a:p>
          <a:p>
            <a:pPr marL="342900" indent="-342900">
              <a:buFont typeface="Arial"/>
              <a:buChar char="•"/>
            </a:pPr>
            <a:endParaRPr lang="en-US" sz="2800" dirty="0"/>
          </a:p>
          <a:p>
            <a:pPr marL="342900" indent="-342900">
              <a:buFont typeface="Arial"/>
              <a:buChar char="•"/>
            </a:pPr>
            <a:r>
              <a:rPr lang="en-US" sz="2800" dirty="0"/>
              <a:t>Railway Administrators may also find it difficult to manage trains because of the complex </a:t>
            </a:r>
            <a:r>
              <a:rPr lang="en-US" sz="2800" err="1"/>
              <a:t>softwares</a:t>
            </a:r>
            <a:r>
              <a:rPr lang="en-US" sz="2800" dirty="0"/>
              <a:t> they use.</a:t>
            </a:r>
          </a:p>
          <a:p>
            <a:pPr marL="342900" indent="-342900">
              <a:buFont typeface="Arial"/>
              <a:buChar char="•"/>
            </a:pPr>
            <a:endParaRPr lang="en-US" sz="2200" b="1" dirty="0"/>
          </a:p>
          <a:p>
            <a:pPr marL="342900" indent="-342900">
              <a:buFont typeface="Arial"/>
              <a:buChar char="•"/>
            </a:pPr>
            <a:endParaRPr lang="en-US" sz="22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12648" y="71414"/>
            <a:ext cx="8153400" cy="1000132"/>
          </a:xfrm>
        </p:spPr>
        <p:txBody>
          <a:bodyPr>
            <a:normAutofit/>
          </a:bodyPr>
          <a:lstStyle/>
          <a:p>
            <a:pPr>
              <a:spcBef>
                <a:spcPts val="0"/>
              </a:spcBef>
            </a:pPr>
            <a:r>
              <a:rPr lang="en-IN" sz="3200" b="1" dirty="0">
                <a:latin typeface="Times New Roman" pitchFamily="18" charset="0"/>
                <a:cs typeface="Times New Roman" pitchFamily="18" charset="0"/>
              </a:rPr>
              <a:t>Objectives</a:t>
            </a:r>
            <a:endParaRPr lang="en-IN" sz="3200" dirty="0"/>
          </a:p>
        </p:txBody>
      </p:sp>
      <p:sp>
        <p:nvSpPr>
          <p:cNvPr id="3" name="Content Placeholder 2"/>
          <p:cNvSpPr>
            <a:spLocks noGrp="1"/>
          </p:cNvSpPr>
          <p:nvPr>
            <p:ph sz="quarter" idx="1"/>
          </p:nvPr>
        </p:nvSpPr>
        <p:spPr>
          <a:xfrm>
            <a:off x="285720" y="1528786"/>
            <a:ext cx="8715436" cy="5257800"/>
          </a:xfrm>
        </p:spPr>
        <p:txBody>
          <a:bodyPr>
            <a:normAutofit/>
          </a:bodyPr>
          <a:lstStyle/>
          <a:p>
            <a:pPr marL="360000" indent="-360000">
              <a:lnSpc>
                <a:spcPct val="170000"/>
              </a:lnSpc>
              <a:spcBef>
                <a:spcPts val="0"/>
              </a:spcBef>
              <a:buNone/>
            </a:pPr>
            <a:r>
              <a:rPr lang="en-IN" sz="3600" dirty="0">
                <a:latin typeface="Times New Roman" pitchFamily="18" charset="0"/>
                <a:cs typeface="Times New Roman" pitchFamily="18" charset="0"/>
              </a:rPr>
              <a:t>      </a:t>
            </a:r>
            <a:endParaRPr lang="en-IN" dirty="0"/>
          </a:p>
        </p:txBody>
      </p:sp>
      <p:sp>
        <p:nvSpPr>
          <p:cNvPr id="4" name="TextBox 3"/>
          <p:cNvSpPr txBox="1"/>
          <p:nvPr/>
        </p:nvSpPr>
        <p:spPr>
          <a:xfrm>
            <a:off x="251400" y="1844780"/>
            <a:ext cx="8569190" cy="2677656"/>
          </a:xfrm>
          <a:prstGeom prst="rect">
            <a:avLst/>
          </a:prstGeom>
          <a:noFill/>
        </p:spPr>
        <p:txBody>
          <a:bodyPr wrap="square" lIns="91440" tIns="45720" rIns="91440" bIns="45720" rtlCol="0" anchor="t">
            <a:spAutoFit/>
          </a:bodyPr>
          <a:lstStyle/>
          <a:p>
            <a:pPr>
              <a:buNone/>
            </a:pPr>
            <a:r>
              <a:rPr lang="en-US" sz="2400" dirty="0"/>
              <a:t>The purpose of this project is to describe the railway reservation system which provides the train timing details, reservation, billing and cancellation on the reservation.</a:t>
            </a:r>
          </a:p>
          <a:p>
            <a:pPr>
              <a:buNone/>
            </a:pPr>
            <a:endParaRPr lang="en-US" sz="2400" dirty="0"/>
          </a:p>
          <a:p>
            <a:pPr>
              <a:buNone/>
            </a:pPr>
            <a:r>
              <a:rPr lang="en-US" sz="2400" dirty="0"/>
              <a:t>• Confirm reservation by Booking. </a:t>
            </a:r>
          </a:p>
          <a:p>
            <a:r>
              <a:rPr lang="en-US" sz="2400" dirty="0"/>
              <a:t>• Cancellation of Tickets. </a:t>
            </a:r>
          </a:p>
          <a:p>
            <a:pPr>
              <a:buNone/>
            </a:pPr>
            <a:r>
              <a:rPr lang="en-US" sz="2400" dirty="0"/>
              <a:t>• Online reservation. </a:t>
            </a:r>
          </a:p>
        </p:txBody>
      </p:sp>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85720" y="1528786"/>
            <a:ext cx="8480328" cy="4972048"/>
          </a:xfrm>
        </p:spPr>
        <p:txBody>
          <a:bodyPr>
            <a:normAutofit/>
          </a:bodyPr>
          <a:lstStyle/>
          <a:p>
            <a:pPr marL="360000" indent="-360000">
              <a:lnSpc>
                <a:spcPct val="140000"/>
              </a:lnSpc>
              <a:spcBef>
                <a:spcPts val="0"/>
              </a:spcBef>
              <a:buNone/>
            </a:pPr>
            <a:r>
              <a:rPr lang="en-IN" sz="2600" b="1" dirty="0">
                <a:latin typeface="Times New Roman" pitchFamily="18" charset="0"/>
                <a:cs typeface="Times New Roman" pitchFamily="18" charset="0"/>
              </a:rPr>
              <a:t>    </a:t>
            </a:r>
            <a:endParaRPr lang="en-IN" sz="2200" b="1" dirty="0">
              <a:latin typeface="Times New Roman" pitchFamily="18" charset="0"/>
              <a:cs typeface="Times New Roman" pitchFamily="18" charset="0"/>
            </a:endParaRPr>
          </a:p>
          <a:p>
            <a:pPr marL="360000" indent="-360000">
              <a:lnSpc>
                <a:spcPct val="150000"/>
              </a:lnSpc>
              <a:spcBef>
                <a:spcPts val="0"/>
              </a:spcBef>
            </a:pPr>
            <a:endParaRPr lang="en-IN" sz="2000" b="1" dirty="0">
              <a:latin typeface="Times New Roman" pitchFamily="18" charset="0"/>
              <a:cs typeface="Times New Roman" pitchFamily="18" charset="0"/>
            </a:endParaRPr>
          </a:p>
          <a:p>
            <a:pPr marL="360000" indent="-360000">
              <a:lnSpc>
                <a:spcPct val="150000"/>
              </a:lnSpc>
              <a:spcBef>
                <a:spcPts val="0"/>
              </a:spcBef>
            </a:pPr>
            <a:endParaRPr lang="en-IN" sz="2000" b="1" dirty="0">
              <a:latin typeface="Times New Roman" pitchFamily="18" charset="0"/>
              <a:cs typeface="Times New Roman" pitchFamily="18" charset="0"/>
            </a:endParaRPr>
          </a:p>
          <a:p>
            <a:endParaRPr lang="en-IN" dirty="0"/>
          </a:p>
        </p:txBody>
      </p:sp>
      <p:sp>
        <p:nvSpPr>
          <p:cNvPr id="4" name="Title 1"/>
          <p:cNvSpPr>
            <a:spLocks noGrp="1"/>
          </p:cNvSpPr>
          <p:nvPr>
            <p:ph type="title"/>
          </p:nvPr>
        </p:nvSpPr>
        <p:spPr>
          <a:xfrm>
            <a:off x="428596" y="214290"/>
            <a:ext cx="8715404" cy="928694"/>
          </a:xfrm>
        </p:spPr>
        <p:txBody>
          <a:bodyPr>
            <a:noAutofit/>
          </a:bodyPr>
          <a:lstStyle/>
          <a:p>
            <a:r>
              <a:rPr lang="en-IN" sz="3200" b="1" dirty="0">
                <a:latin typeface="Times New Roman" pitchFamily="18" charset="0"/>
                <a:cs typeface="Times New Roman" pitchFamily="18" charset="0"/>
              </a:rPr>
              <a:t> Methodology</a:t>
            </a:r>
            <a:endParaRPr lang="en-IN" sz="3200" dirty="0"/>
          </a:p>
        </p:txBody>
      </p:sp>
      <p:sp>
        <p:nvSpPr>
          <p:cNvPr id="6" name="TextBox 5"/>
          <p:cNvSpPr txBox="1"/>
          <p:nvPr/>
        </p:nvSpPr>
        <p:spPr>
          <a:xfrm>
            <a:off x="357158" y="1857364"/>
            <a:ext cx="2093843" cy="369332"/>
          </a:xfrm>
          <a:prstGeom prst="rect">
            <a:avLst/>
          </a:prstGeom>
          <a:noFill/>
        </p:spPr>
        <p:txBody>
          <a:bodyPr wrap="none" rtlCol="0">
            <a:spAutoFit/>
          </a:bodyPr>
          <a:lstStyle/>
          <a:p>
            <a:r>
              <a:rPr lang="en-IN" dirty="0"/>
              <a:t>Functional overview: </a:t>
            </a:r>
            <a:endParaRPr lang="en-US" dirty="0"/>
          </a:p>
        </p:txBody>
      </p:sp>
      <p:pic>
        <p:nvPicPr>
          <p:cNvPr id="2" name="Picture 4">
            <a:extLst>
              <a:ext uri="{FF2B5EF4-FFF2-40B4-BE49-F238E27FC236}">
                <a16:creationId xmlns:a16="http://schemas.microsoft.com/office/drawing/2014/main" id="{6E7007BE-BA94-F3FF-511A-A1ECCE0F8C7B}"/>
              </a:ext>
            </a:extLst>
          </p:cNvPr>
          <p:cNvPicPr>
            <a:picLocks noChangeAspect="1"/>
          </p:cNvPicPr>
          <p:nvPr/>
        </p:nvPicPr>
        <p:blipFill>
          <a:blip r:embed="rId2"/>
          <a:stretch>
            <a:fillRect/>
          </a:stretch>
        </p:blipFill>
        <p:spPr>
          <a:xfrm>
            <a:off x="2449286" y="1858148"/>
            <a:ext cx="6139541" cy="464393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42852"/>
            <a:ext cx="8153400" cy="990600"/>
          </a:xfrm>
        </p:spPr>
        <p:txBody>
          <a:bodyPr>
            <a:normAutofit fontScale="90000"/>
          </a:bodyPr>
          <a:lstStyle/>
          <a:p>
            <a:pPr marL="360000">
              <a:spcBef>
                <a:spcPts val="0"/>
              </a:spcBef>
            </a:pPr>
            <a:r>
              <a:rPr lang="en-IN" sz="3200" b="1" dirty="0">
                <a:latin typeface="Times New Roman" pitchFamily="18" charset="0"/>
                <a:cs typeface="Times New Roman" pitchFamily="18" charset="0"/>
              </a:rPr>
              <a:t> </a:t>
            </a:r>
            <a:br>
              <a:rPr lang="en-IN" sz="3200" b="1" dirty="0">
                <a:latin typeface="Times New Roman" pitchFamily="18" charset="0"/>
                <a:cs typeface="Times New Roman" pitchFamily="18" charset="0"/>
              </a:rPr>
            </a:br>
            <a:r>
              <a:rPr lang="en-IN" sz="3600" b="1" dirty="0">
                <a:latin typeface="Times New Roman" pitchFamily="18" charset="0"/>
                <a:cs typeface="Times New Roman" pitchFamily="18" charset="0"/>
              </a:rPr>
              <a:t>Software &amp; Hardware Requirement</a:t>
            </a:r>
            <a:br>
              <a:rPr lang="en-IN" sz="3600" b="1" dirty="0">
                <a:latin typeface="Times New Roman" pitchFamily="18" charset="0"/>
                <a:cs typeface="Times New Roman" pitchFamily="18" charset="0"/>
              </a:rPr>
            </a:br>
            <a:endParaRPr lang="en-IN" sz="3600" b="1" dirty="0">
              <a:latin typeface="Times New Roman" pitchFamily="18" charset="0"/>
              <a:cs typeface="Times New Roman" pitchFamily="18" charset="0"/>
            </a:endParaRPr>
          </a:p>
        </p:txBody>
      </p:sp>
      <p:sp>
        <p:nvSpPr>
          <p:cNvPr id="4" name="TextBox 3"/>
          <p:cNvSpPr txBox="1"/>
          <p:nvPr/>
        </p:nvSpPr>
        <p:spPr>
          <a:xfrm>
            <a:off x="539440" y="2060810"/>
            <a:ext cx="8137130" cy="3416320"/>
          </a:xfrm>
          <a:prstGeom prst="rect">
            <a:avLst/>
          </a:prstGeom>
          <a:noFill/>
        </p:spPr>
        <p:txBody>
          <a:bodyPr wrap="square" lIns="91440" tIns="45720" rIns="91440" bIns="45720" rtlCol="0" anchor="t">
            <a:spAutoFit/>
          </a:bodyPr>
          <a:lstStyle/>
          <a:p>
            <a:pPr indent="-305435"/>
            <a:r>
              <a:rPr lang="en-US" sz="2400" dirty="0"/>
              <a:t>FRONT-END </a:t>
            </a:r>
            <a:endParaRPr lang="en-US" dirty="0"/>
          </a:p>
          <a:p>
            <a:pPr marL="37465" indent="-342900">
              <a:buFont typeface="Arial"/>
              <a:buChar char="•"/>
            </a:pPr>
            <a:r>
              <a:rPr lang="en-US" sz="2400" dirty="0"/>
              <a:t>HTML </a:t>
            </a:r>
            <a:endParaRPr lang="en-US" dirty="0"/>
          </a:p>
          <a:p>
            <a:pPr marL="342900" indent="-342900">
              <a:buFont typeface="Arial"/>
              <a:buChar char="•"/>
            </a:pPr>
            <a:r>
              <a:rPr lang="en-US" sz="2400" dirty="0"/>
              <a:t>CSS </a:t>
            </a:r>
          </a:p>
          <a:p>
            <a:pPr marL="342900" indent="-342900">
              <a:buFont typeface="Arial"/>
              <a:buChar char="•"/>
            </a:pPr>
            <a:r>
              <a:rPr lang="en-US" sz="2400" dirty="0"/>
              <a:t>JavaScript</a:t>
            </a:r>
          </a:p>
          <a:p>
            <a:pPr indent="-305435"/>
            <a:r>
              <a:rPr lang="en-US" sz="2400" dirty="0"/>
              <a:t>BACK-END</a:t>
            </a:r>
          </a:p>
          <a:p>
            <a:pPr marL="37465" indent="-342900">
              <a:buFont typeface="Arial"/>
              <a:buChar char="•"/>
            </a:pPr>
            <a:r>
              <a:rPr lang="en-US" sz="2400" dirty="0"/>
              <a:t>Spring BOOT </a:t>
            </a:r>
          </a:p>
          <a:p>
            <a:pPr marL="342900" indent="-342900">
              <a:buFont typeface="Arial"/>
              <a:buChar char="•"/>
            </a:pPr>
            <a:r>
              <a:rPr lang="en-US" sz="2400" dirty="0"/>
              <a:t>JPA Hibernate</a:t>
            </a:r>
          </a:p>
          <a:p>
            <a:pPr marL="37465" indent="-342900">
              <a:buFont typeface="Arial"/>
              <a:buChar char="•"/>
            </a:pPr>
            <a:r>
              <a:rPr lang="en-US" sz="2400" dirty="0"/>
              <a:t>PostgreSQL Database </a:t>
            </a:r>
          </a:p>
          <a:p>
            <a:pPr marL="37465" indent="-342900">
              <a:buFont typeface="Arial"/>
              <a:buChar char="•"/>
            </a:pPr>
            <a:r>
              <a:rPr lang="en-US" sz="2400" dirty="0"/>
              <a:t>Spring Security</a:t>
            </a: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ppt/theme/themeOverride2.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
  <TotalTime>2172</TotalTime>
  <Words>720</Words>
  <Application>Microsoft Office PowerPoint</Application>
  <PresentationFormat>On-screen Show (4:3)</PresentationFormat>
  <Paragraphs>111</Paragraphs>
  <Slides>29</Slides>
  <Notes>3</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Median</vt:lpstr>
      <vt:lpstr>PowerPoint Presentation</vt:lpstr>
      <vt:lpstr>Contents</vt:lpstr>
      <vt:lpstr>Introduction</vt:lpstr>
      <vt:lpstr>Scope of Project</vt:lpstr>
      <vt:lpstr>Proposed System</vt:lpstr>
      <vt:lpstr>Problem Definition </vt:lpstr>
      <vt:lpstr>Objectives</vt:lpstr>
      <vt:lpstr> Methodology</vt:lpstr>
      <vt:lpstr>  Software &amp; Hardware Requirement </vt:lpstr>
      <vt:lpstr>Proposed Work</vt:lpstr>
      <vt:lpstr>Application &amp; outcomes of  Project</vt:lpstr>
      <vt:lpstr>ER Schema Diagram</vt:lpstr>
      <vt:lpstr>Project Architecture Diagram</vt:lpstr>
      <vt:lpstr>Front end screen shots</vt:lpstr>
      <vt:lpstr>Front end screen shots</vt:lpstr>
      <vt:lpstr>Front end screen shots</vt:lpstr>
      <vt:lpstr>Front end screen shots</vt:lpstr>
      <vt:lpstr>Front end screen shots</vt:lpstr>
      <vt:lpstr>Front end screen shots</vt:lpstr>
      <vt:lpstr>Front end screen shots</vt:lpstr>
      <vt:lpstr>Front end screen shots</vt:lpstr>
      <vt:lpstr>Front end screen shots</vt:lpstr>
      <vt:lpstr>Front end screen shots</vt:lpstr>
      <vt:lpstr>Front end screen shots</vt:lpstr>
      <vt:lpstr>Front end screen shots</vt:lpstr>
      <vt:lpstr>Conclusion</vt:lpstr>
      <vt:lpstr>Limitation &amp; Future Scope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Dell</cp:lastModifiedBy>
  <cp:revision>663</cp:revision>
  <dcterms:created xsi:type="dcterms:W3CDTF">2019-12-05T06:03:01Z</dcterms:created>
  <dcterms:modified xsi:type="dcterms:W3CDTF">2023-06-15T05:19:11Z</dcterms:modified>
</cp:coreProperties>
</file>